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notesMasterIdLst>
    <p:notesMasterId r:id="rId18"/>
  </p:notesMasterIdLst>
  <p:handoutMasterIdLst>
    <p:handoutMasterId r:id="rId19"/>
  </p:handoutMasterIdLst>
  <p:sldIdLst>
    <p:sldId id="332" r:id="rId2"/>
    <p:sldId id="557" r:id="rId3"/>
    <p:sldId id="537" r:id="rId4"/>
    <p:sldId id="551" r:id="rId5"/>
    <p:sldId id="539" r:id="rId6"/>
    <p:sldId id="558" r:id="rId7"/>
    <p:sldId id="559" r:id="rId8"/>
    <p:sldId id="560" r:id="rId9"/>
    <p:sldId id="561" r:id="rId10"/>
    <p:sldId id="562" r:id="rId11"/>
    <p:sldId id="563" r:id="rId12"/>
    <p:sldId id="564" r:id="rId13"/>
    <p:sldId id="565" r:id="rId14"/>
    <p:sldId id="534" r:id="rId15"/>
    <p:sldId id="535" r:id="rId16"/>
    <p:sldId id="424" r:id="rId17"/>
  </p:sldIdLst>
  <p:sldSz cx="9144000" cy="6858000" type="screen4x3"/>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65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uno Silva" initials="NPS" lastIdx="5" clrIdx="0"/>
  <p:cmAuthor id="1" name="Paulo Gandra Sousa" initials="PGS" lastIdx="1" clrIdx="1"/>
  <p:cmAuthor id="2" name="Paulo G Sousa" initials="PGS" lastIdx="1" clrIdx="2"/>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987" autoAdjust="0"/>
    <p:restoredTop sz="79630" autoAdjust="0"/>
  </p:normalViewPr>
  <p:slideViewPr>
    <p:cSldViewPr>
      <p:cViewPr varScale="1">
        <p:scale>
          <a:sx n="85" d="100"/>
          <a:sy n="85" d="100"/>
        </p:scale>
        <p:origin x="1286" y="72"/>
      </p:cViewPr>
      <p:guideLst>
        <p:guide orient="horz" pos="2160"/>
        <p:guide pos="657"/>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pt-PT"/>
          </a:p>
        </p:txBody>
      </p:sp>
      <p:sp>
        <p:nvSpPr>
          <p:cNvPr id="3" name="Date Placeholder 2"/>
          <p:cNvSpPr>
            <a:spLocks noGrp="1"/>
          </p:cNvSpPr>
          <p:nvPr>
            <p:ph type="dt" sz="quarter" idx="1"/>
          </p:nvPr>
        </p:nvSpPr>
        <p:spPr>
          <a:xfrm>
            <a:off x="4021294" y="0"/>
            <a:ext cx="3076363" cy="511731"/>
          </a:xfrm>
          <a:prstGeom prst="rect">
            <a:avLst/>
          </a:prstGeom>
        </p:spPr>
        <p:txBody>
          <a:bodyPr vert="horz" lIns="99048" tIns="49524" rIns="99048" bIns="49524" rtlCol="0"/>
          <a:lstStyle>
            <a:lvl1pPr algn="r">
              <a:defRPr sz="1300"/>
            </a:lvl1pPr>
          </a:lstStyle>
          <a:p>
            <a:fld id="{3309697A-9AFF-4AA6-AB13-574D2C774B3C}" type="datetimeFigureOut">
              <a:rPr lang="en-US" smtClean="0"/>
              <a:pPr/>
              <a:t>4/26/2020</a:t>
            </a:fld>
            <a:endParaRPr lang="pt-PT"/>
          </a:p>
        </p:txBody>
      </p:sp>
      <p:sp>
        <p:nvSpPr>
          <p:cNvPr id="4" name="Footer Placeholder 3"/>
          <p:cNvSpPr>
            <a:spLocks noGrp="1"/>
          </p:cNvSpPr>
          <p:nvPr>
            <p:ph type="ftr" sz="quarter" idx="2"/>
          </p:nvPr>
        </p:nvSpPr>
        <p:spPr>
          <a:xfrm>
            <a:off x="0" y="9721106"/>
            <a:ext cx="3076363" cy="511731"/>
          </a:xfrm>
          <a:prstGeom prst="rect">
            <a:avLst/>
          </a:prstGeom>
        </p:spPr>
        <p:txBody>
          <a:bodyPr vert="horz" lIns="99048" tIns="49524" rIns="99048" bIns="49524" rtlCol="0" anchor="b"/>
          <a:lstStyle>
            <a:lvl1pPr algn="l">
              <a:defRPr sz="1300"/>
            </a:lvl1pPr>
          </a:lstStyle>
          <a:p>
            <a:endParaRPr lang="pt-PT"/>
          </a:p>
        </p:txBody>
      </p:sp>
      <p:sp>
        <p:nvSpPr>
          <p:cNvPr id="5" name="Slide Number Placeholder 4"/>
          <p:cNvSpPr>
            <a:spLocks noGrp="1"/>
          </p:cNvSpPr>
          <p:nvPr>
            <p:ph type="sldNum" sz="quarter" idx="3"/>
          </p:nvPr>
        </p:nvSpPr>
        <p:spPr>
          <a:xfrm>
            <a:off x="4021294" y="9721106"/>
            <a:ext cx="3076363" cy="511731"/>
          </a:xfrm>
          <a:prstGeom prst="rect">
            <a:avLst/>
          </a:prstGeom>
        </p:spPr>
        <p:txBody>
          <a:bodyPr vert="horz" lIns="99048" tIns="49524" rIns="99048" bIns="49524" rtlCol="0" anchor="b"/>
          <a:lstStyle>
            <a:lvl1pPr algn="r">
              <a:defRPr sz="1300"/>
            </a:lvl1pPr>
          </a:lstStyle>
          <a:p>
            <a:fld id="{434693A9-8A51-42CC-AD00-632DC7FC933E}" type="slidenum">
              <a:rPr lang="pt-PT" smtClean="0"/>
              <a:pPr/>
              <a:t>‹#›</a:t>
            </a:fld>
            <a:endParaRPr lang="pt-PT"/>
          </a:p>
        </p:txBody>
      </p:sp>
    </p:spTree>
    <p:extLst>
      <p:ext uri="{BB962C8B-B14F-4D97-AF65-F5344CB8AC3E}">
        <p14:creationId xmlns:p14="http://schemas.microsoft.com/office/powerpoint/2010/main" val="2957571860"/>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en-US"/>
          </a:p>
        </p:txBody>
      </p:sp>
      <p:sp>
        <p:nvSpPr>
          <p:cNvPr id="3" name="Date Placeholder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fld id="{931EF159-BA61-4DFF-9049-5F3B6156B3F7}" type="datetimeFigureOut">
              <a:rPr lang="en-US" smtClean="0"/>
              <a:pPr/>
              <a:t>4/26/2020</a:t>
            </a:fld>
            <a:endParaRPr lang="en-US"/>
          </a:p>
        </p:txBody>
      </p:sp>
      <p:sp>
        <p:nvSpPr>
          <p:cNvPr id="4" name="Slide Image Placeholder 3"/>
          <p:cNvSpPr>
            <a:spLocks noGrp="1" noRot="1" noChangeAspect="1"/>
          </p:cNvSpPr>
          <p:nvPr>
            <p:ph type="sldImg" idx="2"/>
          </p:nvPr>
        </p:nvSpPr>
        <p:spPr>
          <a:xfrm>
            <a:off x="992188" y="768350"/>
            <a:ext cx="5114925" cy="3836988"/>
          </a:xfrm>
          <a:prstGeom prst="rect">
            <a:avLst/>
          </a:prstGeom>
          <a:noFill/>
          <a:ln w="12700">
            <a:solidFill>
              <a:prstClr val="black"/>
            </a:solidFill>
          </a:ln>
        </p:spPr>
        <p:txBody>
          <a:bodyPr vert="horz" lIns="99048" tIns="49524" rIns="99048" bIns="49524" rtlCol="0" anchor="ctr"/>
          <a:lstStyle/>
          <a:p>
            <a:endParaRPr lang="en-US"/>
          </a:p>
        </p:txBody>
      </p:sp>
      <p:sp>
        <p:nvSpPr>
          <p:cNvPr id="5" name="Notes Placeholder 4"/>
          <p:cNvSpPr>
            <a:spLocks noGrp="1"/>
          </p:cNvSpPr>
          <p:nvPr>
            <p:ph type="body" sz="quarter" idx="3"/>
          </p:nvPr>
        </p:nvSpPr>
        <p:spPr>
          <a:xfrm>
            <a:off x="709930" y="4861441"/>
            <a:ext cx="5679440" cy="4605576"/>
          </a:xfrm>
          <a:prstGeom prst="rect">
            <a:avLst/>
          </a:prstGeom>
        </p:spPr>
        <p:txBody>
          <a:bodyPr vert="horz" lIns="99048" tIns="49524" rIns="99048" bIns="4952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endParaRPr lang="en-US"/>
          </a:p>
        </p:txBody>
      </p:sp>
      <p:sp>
        <p:nvSpPr>
          <p:cNvPr id="7" name="Slide Number Placeholder 6"/>
          <p:cNvSpPr>
            <a:spLocks noGrp="1"/>
          </p:cNvSpPr>
          <p:nvPr>
            <p:ph type="sldNum" sz="quarter" idx="5"/>
          </p:nvPr>
        </p:nvSpPr>
        <p:spPr>
          <a:xfrm>
            <a:off x="4021294" y="9721106"/>
            <a:ext cx="3076363" cy="511731"/>
          </a:xfrm>
          <a:prstGeom prst="rect">
            <a:avLst/>
          </a:prstGeom>
        </p:spPr>
        <p:txBody>
          <a:bodyPr vert="horz" lIns="99048" tIns="49524" rIns="99048" bIns="49524" rtlCol="0" anchor="b"/>
          <a:lstStyle>
            <a:lvl1pPr algn="r">
              <a:defRPr sz="1300"/>
            </a:lvl1pPr>
          </a:lstStyle>
          <a:p>
            <a:fld id="{B5F18870-2716-4BF4-A1E7-703E3966AB0A}" type="slidenum">
              <a:rPr lang="en-US" smtClean="0"/>
              <a:pPr/>
              <a:t>‹#›</a:t>
            </a:fld>
            <a:endParaRPr lang="en-US"/>
          </a:p>
        </p:txBody>
      </p:sp>
    </p:spTree>
    <p:extLst>
      <p:ext uri="{BB962C8B-B14F-4D97-AF65-F5344CB8AC3E}">
        <p14:creationId xmlns:p14="http://schemas.microsoft.com/office/powerpoint/2010/main" val="9705413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F18870-2716-4BF4-A1E7-703E3966AB0A}" type="slidenum">
              <a:rPr lang="en-US" smtClean="0"/>
              <a:pPr/>
              <a:t>1</a:t>
            </a:fld>
            <a:endParaRPr lang="en-US" dirty="0"/>
          </a:p>
        </p:txBody>
      </p:sp>
    </p:spTree>
    <p:extLst>
      <p:ext uri="{BB962C8B-B14F-4D97-AF65-F5344CB8AC3E}">
        <p14:creationId xmlns:p14="http://schemas.microsoft.com/office/powerpoint/2010/main" val="3969096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b="1" dirty="0" err="1"/>
              <a:t>Problem</a:t>
            </a:r>
            <a:r>
              <a:rPr lang="pt-PT" b="1" dirty="0"/>
              <a:t>:</a:t>
            </a:r>
          </a:p>
          <a:p>
            <a:pPr lvl="1"/>
            <a:r>
              <a:rPr lang="en-US" dirty="0"/>
              <a:t>Allow functionally to be layered around an abstraction, but still dynamically changeable.</a:t>
            </a:r>
            <a:endParaRPr lang="pt-PT" dirty="0"/>
          </a:p>
          <a:p>
            <a:r>
              <a:rPr lang="pt-PT" b="1" dirty="0" err="1"/>
              <a:t>Solution</a:t>
            </a:r>
            <a:r>
              <a:rPr lang="pt-PT" b="1" dirty="0"/>
              <a:t>:</a:t>
            </a:r>
          </a:p>
          <a:p>
            <a:pPr lvl="1"/>
            <a:r>
              <a:rPr lang="en-US" dirty="0"/>
              <a:t>Combine inheritance and composition. By making an object that both subclasses from anther class and holds an instance of the class, can add new behavior while referring all other behavior to the original class.</a:t>
            </a:r>
            <a:endParaRPr lang="pt-PT" dirty="0"/>
          </a:p>
          <a:p>
            <a:endParaRPr lang="pt-PT" dirty="0"/>
          </a:p>
        </p:txBody>
      </p:sp>
      <p:sp>
        <p:nvSpPr>
          <p:cNvPr id="4" name="Date Placeholder 3"/>
          <p:cNvSpPr>
            <a:spLocks noGrp="1"/>
          </p:cNvSpPr>
          <p:nvPr>
            <p:ph type="dt" idx="10"/>
          </p:nvPr>
        </p:nvSpPr>
        <p:spPr/>
        <p:txBody>
          <a:bodyPr/>
          <a:lstStyle/>
          <a:p>
            <a:pPr>
              <a:defRPr/>
            </a:pPr>
            <a:r>
              <a:rPr lang="en-US"/>
              <a:t>Padrões e Arquitecturas de Aplicações</a:t>
            </a:r>
          </a:p>
        </p:txBody>
      </p:sp>
      <p:sp>
        <p:nvSpPr>
          <p:cNvPr id="5" name="Footer Placeholder 4"/>
          <p:cNvSpPr>
            <a:spLocks noGrp="1"/>
          </p:cNvSpPr>
          <p:nvPr>
            <p:ph type="ftr" sz="quarter" idx="11"/>
          </p:nvPr>
        </p:nvSpPr>
        <p:spPr/>
        <p:txBody>
          <a:bodyPr/>
          <a:lstStyle/>
          <a:p>
            <a:pPr>
              <a:defRPr/>
            </a:pPr>
            <a:r>
              <a:rPr lang="en-US"/>
              <a:t>(C) ISEP.net</a:t>
            </a:r>
          </a:p>
        </p:txBody>
      </p:sp>
      <p:sp>
        <p:nvSpPr>
          <p:cNvPr id="6" name="Slide Number Placeholder 5"/>
          <p:cNvSpPr>
            <a:spLocks noGrp="1"/>
          </p:cNvSpPr>
          <p:nvPr>
            <p:ph type="sldNum" sz="quarter" idx="12"/>
          </p:nvPr>
        </p:nvSpPr>
        <p:spPr/>
        <p:txBody>
          <a:bodyPr/>
          <a:lstStyle/>
          <a:p>
            <a:fld id="{F5C92FE7-5FD9-4063-87F4-F075F0079040}" type="slidenum">
              <a:rPr lang="en-US" altLang="pt-PT" smtClean="0"/>
              <a:pPr/>
              <a:t>4</a:t>
            </a:fld>
            <a:endParaRPr lang="en-US" altLang="pt-PT"/>
          </a:p>
        </p:txBody>
      </p:sp>
    </p:spTree>
    <p:extLst>
      <p:ext uri="{BB962C8B-B14F-4D97-AF65-F5344CB8AC3E}">
        <p14:creationId xmlns:p14="http://schemas.microsoft.com/office/powerpoint/2010/main" val="401527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Slide Number Placeholder 3"/>
          <p:cNvSpPr>
            <a:spLocks noGrp="1"/>
          </p:cNvSpPr>
          <p:nvPr>
            <p:ph type="sldNum" sz="quarter" idx="10"/>
          </p:nvPr>
        </p:nvSpPr>
        <p:spPr/>
        <p:txBody>
          <a:bodyPr/>
          <a:lstStyle/>
          <a:p>
            <a:fld id="{B5F18870-2716-4BF4-A1E7-703E3966AB0A}" type="slidenum">
              <a:rPr lang="en-US" smtClean="0"/>
              <a:pPr/>
              <a:t>14</a:t>
            </a:fld>
            <a:endParaRPr lang="en-US"/>
          </a:p>
        </p:txBody>
      </p:sp>
    </p:spTree>
    <p:extLst>
      <p:ext uri="{BB962C8B-B14F-4D97-AF65-F5344CB8AC3E}">
        <p14:creationId xmlns:p14="http://schemas.microsoft.com/office/powerpoint/2010/main" val="26247353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a:t>Click to edit Master title style</a:t>
            </a:r>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a:t>Click to edit Master subtitle style</a:t>
            </a:r>
          </a:p>
        </p:txBody>
      </p:sp>
      <p:sp>
        <p:nvSpPr>
          <p:cNvPr id="4" name="Date Placeholder 3"/>
          <p:cNvSpPr>
            <a:spLocks noGrp="1"/>
          </p:cNvSpPr>
          <p:nvPr>
            <p:ph type="dt" sz="half" idx="10"/>
          </p:nvPr>
        </p:nvSpPr>
        <p:spPr/>
        <p:txBody>
          <a:bodyPr/>
          <a:lstStyle/>
          <a:p>
            <a:fld id="{F96D1638-4B3D-4287-ABC1-13CE31EC3C9A}" type="datetime1">
              <a:rPr lang="en-US" smtClean="0"/>
              <a:pPr/>
              <a:t>4/26/2020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D27FEB-1A7F-4D9F-9B0F-68A76689717A}" type="slidenum">
              <a:rPr lang="en-US" smtClean="0"/>
              <a:pPr/>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9D66021-4900-4EA2-91A1-192A0E7109E1}" type="datetime1">
              <a:rPr lang="en-US" smtClean="0"/>
              <a:pPr/>
              <a:t>4/26/2020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D27FEB-1A7F-4D9F-9B0F-68A76689717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304800"/>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5D264B8-D309-4DAF-A03F-07D9B3BFAAAC}" type="datetime1">
              <a:rPr lang="en-US" smtClean="0"/>
              <a:pPr/>
              <a:t>4/26/2020</a:t>
            </a:fld>
            <a:endParaRPr lang="en-US"/>
          </a:p>
        </p:txBody>
      </p:sp>
      <p:sp>
        <p:nvSpPr>
          <p:cNvPr id="5" name="Footer Placeholder 4"/>
          <p:cNvSpPr>
            <a:spLocks noGrp="1"/>
          </p:cNvSpPr>
          <p:nvPr>
            <p:ph type="ftr" sz="quarter" idx="11"/>
          </p:nvPr>
        </p:nvSpPr>
        <p:spPr>
          <a:xfrm>
            <a:off x="2640597" y="6377459"/>
            <a:ext cx="3836404" cy="365125"/>
          </a:xfrm>
        </p:spPr>
        <p:txBody>
          <a:bodyPr/>
          <a:lstStyle/>
          <a:p>
            <a:endParaRPr lang="en-US"/>
          </a:p>
        </p:txBody>
      </p:sp>
      <p:sp>
        <p:nvSpPr>
          <p:cNvPr id="6" name="Slide Number Placeholder 5"/>
          <p:cNvSpPr>
            <a:spLocks noGrp="1"/>
          </p:cNvSpPr>
          <p:nvPr>
            <p:ph type="sldNum" sz="quarter" idx="12"/>
          </p:nvPr>
        </p:nvSpPr>
        <p:spPr/>
        <p:txBody>
          <a:bodyPr/>
          <a:lstStyle/>
          <a:p>
            <a:fld id="{16D27FEB-1A7F-4D9F-9B0F-68A76689717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2B545E68-E301-4296-BC44-765983D21DA0}" type="datetime1">
              <a:rPr lang="en-US" smtClean="0"/>
              <a:pPr/>
              <a:t>4/26/2020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D27FEB-1A7F-4D9F-9B0F-68A76689717A}"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a:t>Click to edit Master title style</a:t>
            </a:r>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8B31363E-9907-429F-A09A-A639F91EDBA0}" type="datetime1">
              <a:rPr lang="en-US" smtClean="0"/>
              <a:pPr/>
              <a:t>4/26/2020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D27FEB-1A7F-4D9F-9B0F-68A76689717A}"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CBB65A7C-A9A9-42EF-99E7-8B96F932E7E0}" type="datetime1">
              <a:rPr lang="en-US" smtClean="0"/>
              <a:pPr/>
              <a:t>4/26/2020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D27FEB-1A7F-4D9F-9B0F-68A76689717A}"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072116EC-9BB9-4CFF-ACC2-EC5A092F91FA}" type="datetime1">
              <a:rPr lang="en-US" smtClean="0"/>
              <a:pPr/>
              <a:t>4/26/2020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D27FEB-1A7F-4D9F-9B0F-68A76689717A}"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A8B19EBC-0DF9-4034-9803-9C989FD28076}" type="datetime1">
              <a:rPr lang="en-US" smtClean="0"/>
              <a:pPr/>
              <a:t>4/26/2020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D27FEB-1A7F-4D9F-9B0F-68A76689717A}"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AF2ACE-02CD-4777-BBBF-BA17D77D400F}" type="datetime1">
              <a:rPr lang="en-US" smtClean="0"/>
              <a:pPr/>
              <a:t>4/26/2020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D27FEB-1A7F-4D9F-9B0F-68A76689717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a:t>Click to edit Master title style</a:t>
            </a:r>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4A52683C-011E-44A7-9A87-039378BF02A4}" type="datetime1">
              <a:rPr lang="en-US" smtClean="0"/>
              <a:pPr/>
              <a:t>4/26/2020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D27FEB-1A7F-4D9F-9B0F-68A76689717A}" type="slidenum">
              <a:rPr lang="en-US" smtClean="0"/>
              <a:pPr/>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a:t>Click to edit Master title style</a:t>
            </a:r>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F9A0791D-688F-4625-98BF-0CFEC9859C08}" type="datetime1">
              <a:rPr lang="en-US" smtClean="0"/>
              <a:pPr/>
              <a:t>4/26/2020</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US"/>
          </a:p>
        </p:txBody>
      </p:sp>
      <p:sp>
        <p:nvSpPr>
          <p:cNvPr id="7" name="Slide Number Placeholder 6"/>
          <p:cNvSpPr>
            <a:spLocks noGrp="1"/>
          </p:cNvSpPr>
          <p:nvPr>
            <p:ph type="sldNum" sz="quarter" idx="12"/>
          </p:nvPr>
        </p:nvSpPr>
        <p:spPr>
          <a:xfrm>
            <a:off x="8339328" y="1170432"/>
            <a:ext cx="733864" cy="201168"/>
          </a:xfrm>
        </p:spPr>
        <p:txBody>
          <a:bodyPr/>
          <a:lstStyle/>
          <a:p>
            <a:fld id="{16D27FEB-1A7F-4D9F-9B0F-68A76689717A}"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a:t>Click to edit Master title style</a:t>
            </a:r>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91945F90-2F4D-4D80-8E78-EE4154F64C55}" type="datetime1">
              <a:rPr lang="en-US" smtClean="0"/>
              <a:pPr/>
              <a:t>4/26/2020</a:t>
            </a:fld>
            <a:endParaRPr lang="en-US"/>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16D27FEB-1A7F-4D9F-9B0F-68A76689717A}"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hf hdr="0" ftr="0" dt="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4.emf"/></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hyperlink" Target="http://www.objectmentor.com/resources/articles/Principles_and_Patterns.pdf"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pt-PT" dirty="0"/>
              <a:t>Princípios de Design OO: Extensão &amp; modificação</a:t>
            </a:r>
          </a:p>
        </p:txBody>
      </p:sp>
      <p:sp>
        <p:nvSpPr>
          <p:cNvPr id="5" name="Subtitle 4"/>
          <p:cNvSpPr>
            <a:spLocks noGrp="1"/>
          </p:cNvSpPr>
          <p:nvPr>
            <p:ph type="subTitle" idx="1"/>
          </p:nvPr>
        </p:nvSpPr>
        <p:spPr/>
        <p:txBody>
          <a:bodyPr/>
          <a:lstStyle/>
          <a:p>
            <a:r>
              <a:rPr lang="pt-PT"/>
              <a:t>EAPLI</a:t>
            </a:r>
            <a:endParaRPr lang="pt-PT" dirty="0"/>
          </a:p>
        </p:txBody>
      </p:sp>
      <p:sp>
        <p:nvSpPr>
          <p:cNvPr id="6" name="Subtitle 4"/>
          <p:cNvSpPr txBox="1">
            <a:spLocks/>
          </p:cNvSpPr>
          <p:nvPr/>
        </p:nvSpPr>
        <p:spPr>
          <a:xfrm>
            <a:off x="661834" y="4581128"/>
            <a:ext cx="8077200" cy="1499616"/>
          </a:xfrm>
          <a:prstGeom prst="rect">
            <a:avLst/>
          </a:prstGeom>
        </p:spPr>
        <p:txBody>
          <a:bodyPr vert="horz" lIns="118872" tIns="0" rIns="45720" bIns="0" rtlCol="0" anchor="b">
            <a:normAutofit/>
          </a:bodyPr>
          <a:lstStyle>
            <a:lvl1pPr marL="0" indent="0" algn="l" rtl="0" eaLnBrk="1" latinLnBrk="0" hangingPunct="1">
              <a:spcBef>
                <a:spcPts val="0"/>
              </a:spcBef>
              <a:buClr>
                <a:schemeClr val="accent1"/>
              </a:buClr>
              <a:buSzPct val="80000"/>
              <a:buFont typeface="Wingdings 2"/>
              <a:buNone/>
              <a:defRPr kumimoji="0" sz="2000" kern="1200">
                <a:solidFill>
                  <a:srgbClr val="FFFFFF"/>
                </a:solidFill>
                <a:latin typeface="+mn-lt"/>
                <a:ea typeface="+mn-ea"/>
                <a:cs typeface="+mn-cs"/>
              </a:defRPr>
            </a:lvl1pPr>
            <a:lvl2pPr marL="457200" indent="0" algn="ctr" rtl="0" eaLnBrk="1" latinLnBrk="0" hangingPunct="1">
              <a:spcBef>
                <a:spcPct val="20000"/>
              </a:spcBef>
              <a:buClr>
                <a:schemeClr val="accent2"/>
              </a:buClr>
              <a:buSzPct val="90000"/>
              <a:buFont typeface="Wingdings"/>
              <a:buNone/>
              <a:defRPr kumimoji="0" sz="2800" kern="1200">
                <a:solidFill>
                  <a:schemeClr val="tx1">
                    <a:tint val="75000"/>
                  </a:schemeClr>
                </a:solidFill>
                <a:latin typeface="+mn-lt"/>
                <a:ea typeface="+mn-ea"/>
                <a:cs typeface="+mn-cs"/>
              </a:defRPr>
            </a:lvl2pPr>
            <a:lvl3pPr marL="914400" indent="0" algn="ctr" rtl="0" eaLnBrk="1" latinLnBrk="0" hangingPunct="1">
              <a:spcBef>
                <a:spcPct val="20000"/>
              </a:spcBef>
              <a:buClr>
                <a:schemeClr val="accent3"/>
              </a:buClr>
              <a:buFont typeface="Arial"/>
              <a:buNone/>
              <a:defRPr kumimoji="0" sz="2400" kern="1200">
                <a:solidFill>
                  <a:schemeClr val="tx1">
                    <a:tint val="75000"/>
                  </a:schemeClr>
                </a:solidFill>
                <a:latin typeface="+mn-lt"/>
                <a:ea typeface="+mn-ea"/>
                <a:cs typeface="+mn-cs"/>
              </a:defRPr>
            </a:lvl3pPr>
            <a:lvl4pPr marL="1371600" indent="0" algn="ctr" rtl="0" eaLnBrk="1" latinLnBrk="0" hangingPunct="1">
              <a:spcBef>
                <a:spcPct val="20000"/>
              </a:spcBef>
              <a:buClr>
                <a:schemeClr val="accent4"/>
              </a:buClr>
              <a:buFont typeface="Arial"/>
              <a:buNone/>
              <a:defRPr kumimoji="0" sz="2000" kern="1200">
                <a:solidFill>
                  <a:schemeClr val="tx1">
                    <a:tint val="75000"/>
                  </a:schemeClr>
                </a:solidFill>
                <a:latin typeface="+mn-lt"/>
                <a:ea typeface="+mn-ea"/>
                <a:cs typeface="+mn-cs"/>
              </a:defRPr>
            </a:lvl4pPr>
            <a:lvl5pPr marL="1828800" indent="0" algn="ctr" rtl="0" eaLnBrk="1" latinLnBrk="0" hangingPunct="1">
              <a:spcBef>
                <a:spcPct val="20000"/>
              </a:spcBef>
              <a:buClr>
                <a:schemeClr val="accent5"/>
              </a:buClr>
              <a:buFont typeface="Wingdings 3"/>
              <a:buNone/>
              <a:defRPr kumimoji="0" lang="en-US" sz="2000" kern="1200">
                <a:solidFill>
                  <a:schemeClr val="tx1">
                    <a:tint val="75000"/>
                  </a:schemeClr>
                </a:solidFill>
                <a:latin typeface="+mn-lt"/>
                <a:ea typeface="+mn-ea"/>
                <a:cs typeface="+mn-cs"/>
              </a:defRPr>
            </a:lvl5pPr>
            <a:lvl6pPr marL="2286000" indent="0" algn="ctr" rtl="0" eaLnBrk="1" latinLnBrk="0" hangingPunct="1">
              <a:spcBef>
                <a:spcPct val="20000"/>
              </a:spcBef>
              <a:buClr>
                <a:schemeClr val="accent6"/>
              </a:buClr>
              <a:buSzPct val="100000"/>
              <a:buFont typeface="Wingdings 2"/>
              <a:buNone/>
              <a:defRPr kumimoji="0" sz="2000" kern="1200">
                <a:solidFill>
                  <a:schemeClr val="tx1">
                    <a:tint val="75000"/>
                  </a:schemeClr>
                </a:solidFill>
                <a:latin typeface="+mn-lt"/>
                <a:ea typeface="+mn-ea"/>
                <a:cs typeface="+mn-cs"/>
              </a:defRPr>
            </a:lvl6pPr>
            <a:lvl7pPr marL="2743200" indent="0" algn="ctr" rtl="0" eaLnBrk="1" latinLnBrk="0" hangingPunct="1">
              <a:spcBef>
                <a:spcPct val="20000"/>
              </a:spcBef>
              <a:buClr>
                <a:schemeClr val="accent1"/>
              </a:buClr>
              <a:buSzPct val="100000"/>
              <a:buFont typeface="Wingdings 2"/>
              <a:buNone/>
              <a:defRPr kumimoji="0" sz="1800" kern="1200">
                <a:solidFill>
                  <a:schemeClr val="tx1">
                    <a:tint val="75000"/>
                  </a:schemeClr>
                </a:solidFill>
                <a:latin typeface="+mn-lt"/>
                <a:ea typeface="+mn-ea"/>
                <a:cs typeface="+mn-cs"/>
              </a:defRPr>
            </a:lvl7pPr>
            <a:lvl8pPr marL="3200400" indent="0" algn="ctr" rtl="0" eaLnBrk="1" latinLnBrk="0" hangingPunct="1">
              <a:spcBef>
                <a:spcPct val="20000"/>
              </a:spcBef>
              <a:buClr>
                <a:schemeClr val="accent2"/>
              </a:buClr>
              <a:buFont typeface="Wingdings 2" pitchFamily="18" charset="2"/>
              <a:buNone/>
              <a:defRPr kumimoji="0" sz="1800" kern="1200">
                <a:solidFill>
                  <a:schemeClr val="tx1">
                    <a:tint val="75000"/>
                  </a:schemeClr>
                </a:solidFill>
                <a:latin typeface="+mn-lt"/>
                <a:ea typeface="+mn-ea"/>
                <a:cs typeface="+mn-cs"/>
              </a:defRPr>
            </a:lvl8pPr>
            <a:lvl9pPr marL="3657600" indent="0" algn="ctr" rtl="0" eaLnBrk="1" latinLnBrk="0" hangingPunct="1">
              <a:spcBef>
                <a:spcPct val="20000"/>
              </a:spcBef>
              <a:buClr>
                <a:schemeClr val="accent3"/>
              </a:buClr>
              <a:buFont typeface="Wingdings 2" pitchFamily="18" charset="2"/>
              <a:buNone/>
              <a:defRPr kumimoji="0" sz="1800" kern="1200" baseline="0">
                <a:solidFill>
                  <a:schemeClr val="tx1">
                    <a:tint val="75000"/>
                  </a:schemeClr>
                </a:solidFill>
                <a:latin typeface="+mn-lt"/>
                <a:ea typeface="+mn-ea"/>
                <a:cs typeface="+mn-cs"/>
              </a:defRPr>
            </a:lvl9pPr>
            <a:extLst/>
          </a:lstStyle>
          <a:p>
            <a:r>
              <a:rPr lang="pt-PT"/>
              <a:t>Paulo Gandra de Sousa</a:t>
            </a:r>
          </a:p>
          <a:p>
            <a:r>
              <a:rPr lang="pt-PT"/>
              <a:t>pag@isep.ipp.pt</a:t>
            </a:r>
            <a:endParaRPr lang="pt-PT"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757"/>
    </mc:Choice>
    <mc:Fallback>
      <p:transition spd="slow" advTm="127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Exemplo (5): evolução</a:t>
            </a:r>
            <a:endParaRPr lang="en-US" dirty="0"/>
          </a:p>
        </p:txBody>
      </p:sp>
      <p:sp>
        <p:nvSpPr>
          <p:cNvPr id="3" name="Content Placeholder 2"/>
          <p:cNvSpPr>
            <a:spLocks noGrp="1"/>
          </p:cNvSpPr>
          <p:nvPr>
            <p:ph idx="1"/>
          </p:nvPr>
        </p:nvSpPr>
        <p:spPr/>
        <p:txBody>
          <a:bodyPr>
            <a:normAutofit fontScale="85000" lnSpcReduction="20000"/>
          </a:bodyPr>
          <a:lstStyle/>
          <a:p>
            <a:r>
              <a:rPr lang="pt-BR" dirty="0" smtClean="0"/>
              <a:t>Também precisamos de contar o número de vezes que cada operação é executada</a:t>
            </a:r>
          </a:p>
          <a:p>
            <a:endParaRPr lang="pt-BR" dirty="0" smtClean="0"/>
          </a:p>
          <a:p>
            <a:r>
              <a:rPr lang="pt-BR" dirty="0" smtClean="0"/>
              <a:t>Nalguns clientes temos que fazer logging e contar as operações, mas noutros é só contar e noutros é só logging</a:t>
            </a:r>
          </a:p>
          <a:p>
            <a:endParaRPr lang="pt-BR" dirty="0" smtClean="0"/>
          </a:p>
          <a:p>
            <a:r>
              <a:rPr lang="pt-BR" dirty="0" smtClean="0"/>
              <a:t>Noutros ainda vamos querer notificar o DPO  se os dados contiverem determinados conteudos</a:t>
            </a:r>
          </a:p>
          <a:p>
            <a:endParaRPr lang="pt-BR" dirty="0" smtClean="0"/>
          </a:p>
          <a:p>
            <a:r>
              <a:rPr lang="pt-BR" dirty="0" smtClean="0"/>
              <a:t>E queremos que tudo seja possivel </a:t>
            </a:r>
            <a:r>
              <a:rPr lang="pt-BR" dirty="0" smtClean="0">
                <a:sym typeface="Wingdings" panose="05000000000000000000" pitchFamily="2" charset="2"/>
              </a:rPr>
              <a:t></a:t>
            </a:r>
          </a:p>
          <a:p>
            <a:endParaRPr lang="pt-BR" dirty="0"/>
          </a:p>
          <a:p>
            <a:r>
              <a:rPr lang="pt-BR" dirty="0" smtClean="0"/>
              <a:t>…</a:t>
            </a:r>
          </a:p>
        </p:txBody>
      </p:sp>
      <p:sp>
        <p:nvSpPr>
          <p:cNvPr id="4" name="Slide Number Placeholder 3"/>
          <p:cNvSpPr>
            <a:spLocks noGrp="1"/>
          </p:cNvSpPr>
          <p:nvPr>
            <p:ph type="sldNum" sz="quarter" idx="12"/>
          </p:nvPr>
        </p:nvSpPr>
        <p:spPr/>
        <p:txBody>
          <a:bodyPr/>
          <a:lstStyle/>
          <a:p>
            <a:fld id="{16D27FEB-1A7F-4D9F-9B0F-68A76689717A}" type="slidenum">
              <a:rPr lang="en-US" smtClean="0"/>
              <a:pPr/>
              <a:t>10</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609907626"/>
      </p:ext>
    </p:extLst>
  </p:cSld>
  <p:clrMapOvr>
    <a:masterClrMapping/>
  </p:clrMapOvr>
  <mc:AlternateContent xmlns:mc="http://schemas.openxmlformats.org/markup-compatibility/2006">
    <mc:Choice xmlns:p14="http://schemas.microsoft.com/office/powerpoint/2010/main" Requires="p14">
      <p:transition spd="slow" p14:dur="2000" advTm="117066"/>
    </mc:Choice>
    <mc:Fallback>
      <p:transition spd="slow" advTm="1170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1298" name="Rectangle 2"/>
          <p:cNvSpPr>
            <a:spLocks noGrp="1" noChangeArrowheads="1"/>
          </p:cNvSpPr>
          <p:nvPr>
            <p:ph type="title"/>
          </p:nvPr>
        </p:nvSpPr>
        <p:spPr/>
        <p:txBody>
          <a:bodyPr/>
          <a:lstStyle/>
          <a:p>
            <a:r>
              <a:rPr lang="pt-PT"/>
              <a:t>Decorator	</a:t>
            </a:r>
          </a:p>
        </p:txBody>
      </p:sp>
      <p:sp>
        <p:nvSpPr>
          <p:cNvPr id="1591299" name="Rectangle 3"/>
          <p:cNvSpPr>
            <a:spLocks noGrp="1" noChangeArrowheads="1"/>
          </p:cNvSpPr>
          <p:nvPr>
            <p:ph idx="1"/>
          </p:nvPr>
        </p:nvSpPr>
        <p:spPr/>
        <p:txBody>
          <a:bodyPr/>
          <a:lstStyle/>
          <a:p>
            <a:r>
              <a:rPr lang="pt-PT" sz="2600"/>
              <a:t>Como a classe </a:t>
            </a:r>
            <a:r>
              <a:rPr lang="pt-PT" sz="2600" b="1">
                <a:latin typeface="Courier New" pitchFamily="49" charset="0"/>
              </a:rPr>
              <a:t>Decorator</a:t>
            </a:r>
            <a:r>
              <a:rPr lang="pt-PT" sz="2600"/>
              <a:t> implementa a mesma interface do </a:t>
            </a:r>
            <a:r>
              <a:rPr lang="pt-PT" sz="2600" b="1">
                <a:latin typeface="Courier New" pitchFamily="49" charset="0"/>
              </a:rPr>
              <a:t>Component</a:t>
            </a:r>
            <a:r>
              <a:rPr lang="pt-PT" sz="2600"/>
              <a:t>, pode ser usada em qualquer lugar do programa que necessite de um objecto </a:t>
            </a:r>
            <a:r>
              <a:rPr lang="pt-PT" sz="2600" b="1">
                <a:latin typeface="Courier New" pitchFamily="49" charset="0"/>
              </a:rPr>
              <a:t>Component</a:t>
            </a:r>
          </a:p>
          <a:p>
            <a:endParaRPr lang="pt-PT" sz="2600"/>
          </a:p>
          <a:p>
            <a:r>
              <a:rPr lang="pt-PT" sz="2600"/>
              <a:t>Se usássemos herança não conseguiríamos resolver cenários em que necessitássemos apenas de </a:t>
            </a:r>
            <a:r>
              <a:rPr lang="pt-PT" sz="2600" i="1"/>
              <a:t>Logging</a:t>
            </a:r>
            <a:r>
              <a:rPr lang="pt-PT" sz="2600"/>
              <a:t> ou apenas de contagem ou de ambos</a:t>
            </a:r>
          </a:p>
          <a:p>
            <a:pPr lvl="1"/>
            <a:r>
              <a:rPr lang="pt-PT" sz="2200"/>
              <a:t>Mas é possível encadear </a:t>
            </a:r>
            <a:r>
              <a:rPr lang="pt-PT" sz="2200" b="1">
                <a:latin typeface="Courier New" pitchFamily="49" charset="0"/>
              </a:rPr>
              <a:t>Decorator</a:t>
            </a:r>
            <a:r>
              <a:rPr lang="pt-PT" sz="2200"/>
              <a:t>s!</a:t>
            </a:r>
          </a:p>
        </p:txBody>
      </p:sp>
      <p:sp>
        <p:nvSpPr>
          <p:cNvPr id="5" name="Slide Number Placeholder 4"/>
          <p:cNvSpPr>
            <a:spLocks noGrp="1"/>
          </p:cNvSpPr>
          <p:nvPr>
            <p:ph type="sldNum" sz="quarter" idx="12"/>
          </p:nvPr>
        </p:nvSpPr>
        <p:spPr/>
        <p:txBody>
          <a:bodyPr>
            <a:normAutofit fontScale="77500" lnSpcReduction="20000"/>
          </a:bodyPr>
          <a:lstStyle/>
          <a:p>
            <a:fld id="{32F1AD74-02C6-4D99-A3BC-1FC7D539BFE8}" type="slidenum">
              <a:rPr lang="en-US" altLang="en-US"/>
              <a:pPr/>
              <a:t>11</a:t>
            </a:fld>
            <a:endParaRPr lang="en-US" altLang="en-US"/>
          </a:p>
          <a:p>
            <a:r>
              <a:rPr lang="en-US" altLang="en-US"/>
              <a:t>ISEP/IPP</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4151733506"/>
      </p:ext>
    </p:extLst>
  </p:cSld>
  <p:clrMapOvr>
    <a:masterClrMapping/>
  </p:clrMapOvr>
  <mc:AlternateContent xmlns:mc="http://schemas.openxmlformats.org/markup-compatibility/2006">
    <mc:Choice xmlns:p14="http://schemas.microsoft.com/office/powerpoint/2010/main" Requires="p14">
      <p:transition spd="slow" p14:dur="2000" advTm="81568"/>
    </mc:Choice>
    <mc:Fallback>
      <p:transition spd="slow" advTm="81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2322" name="Rectangle 2"/>
          <p:cNvSpPr>
            <a:spLocks noGrp="1" noChangeArrowheads="1"/>
          </p:cNvSpPr>
          <p:nvPr>
            <p:ph type="title"/>
          </p:nvPr>
        </p:nvSpPr>
        <p:spPr/>
        <p:txBody>
          <a:bodyPr/>
          <a:lstStyle/>
          <a:p>
            <a:r>
              <a:rPr lang="pt-PT" dirty="0"/>
              <a:t>Exemplo </a:t>
            </a:r>
            <a:r>
              <a:rPr lang="pt-PT" dirty="0" smtClean="0"/>
              <a:t>(6) </a:t>
            </a:r>
            <a:r>
              <a:rPr lang="pt-PT" dirty="0"/>
              <a:t>: solução</a:t>
            </a:r>
            <a:endParaRPr lang="en-US" dirty="0"/>
          </a:p>
        </p:txBody>
      </p:sp>
      <p:sp>
        <p:nvSpPr>
          <p:cNvPr id="1592324" name="Rectangle 4"/>
          <p:cNvSpPr>
            <a:spLocks noGrp="1" noChangeArrowheads="1"/>
          </p:cNvSpPr>
          <p:nvPr>
            <p:ph idx="1"/>
          </p:nvPr>
        </p:nvSpPr>
        <p:spPr>
          <a:xfrm>
            <a:off x="611560" y="1719263"/>
            <a:ext cx="7561262" cy="4949825"/>
          </a:xfrm>
        </p:spPr>
        <p:txBody>
          <a:bodyPr>
            <a:normAutofit/>
          </a:bodyPr>
          <a:lstStyle/>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class</a:t>
            </a:r>
            <a:r>
              <a:rPr lang="en-US" sz="1600" b="1" dirty="0">
                <a:latin typeface="Courier New" pitchFamily="49" charset="0"/>
              </a:rPr>
              <a:t> </a:t>
            </a:r>
            <a:r>
              <a:rPr lang="en-US" sz="1600" b="1" dirty="0" err="1">
                <a:latin typeface="Courier New" pitchFamily="49" charset="0"/>
              </a:rPr>
              <a:t>CounterDecorator</a:t>
            </a:r>
            <a:r>
              <a:rPr lang="en-US" sz="1600" b="1" dirty="0">
                <a:latin typeface="Courier New" pitchFamily="49" charset="0"/>
              </a:rPr>
              <a:t> </a:t>
            </a:r>
            <a:r>
              <a:rPr lang="en-US" sz="1600" b="1" dirty="0" smtClean="0">
                <a:solidFill>
                  <a:srgbClr val="000099"/>
                </a:solidFill>
                <a:latin typeface="Courier New" pitchFamily="49" charset="0"/>
              </a:rPr>
              <a:t>implements </a:t>
            </a:r>
            <a:r>
              <a:rPr lang="en-US" sz="1600" b="1" dirty="0" err="1" smtClean="0">
                <a:solidFill>
                  <a:srgbClr val="FF0000"/>
                </a:solidFill>
                <a:latin typeface="Courier New" pitchFamily="49" charset="0"/>
              </a:rPr>
              <a:t>IAcessoDados</a:t>
            </a:r>
            <a:endParaRPr lang="en-US" sz="1600" b="1" dirty="0">
              <a:solidFill>
                <a:srgbClr val="FF0000"/>
              </a:solidFill>
              <a:latin typeface="Courier New" pitchFamily="49" charset="0"/>
            </a:endParaRP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err="1">
                <a:solidFill>
                  <a:srgbClr val="000099"/>
                </a:solidFill>
                <a:latin typeface="Courier New" pitchFamily="49" charset="0"/>
              </a:rPr>
              <a:t>int</a:t>
            </a:r>
            <a:r>
              <a:rPr lang="en-US" sz="1600" b="1" dirty="0">
                <a:latin typeface="Courier New" pitchFamily="49" charset="0"/>
              </a:rPr>
              <a:t> </a:t>
            </a:r>
            <a:r>
              <a:rPr lang="en-US" sz="1600" b="1" dirty="0" err="1">
                <a:latin typeface="Courier New" pitchFamily="49" charset="0"/>
              </a:rPr>
              <a:t>nAcessos</a:t>
            </a:r>
            <a:r>
              <a:rPr lang="en-US" sz="1600" b="1" dirty="0">
                <a:latin typeface="Courier New" pitchFamily="49" charset="0"/>
              </a:rPr>
              <a:t> = 0;</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err="1">
                <a:solidFill>
                  <a:srgbClr val="FF0000"/>
                </a:solidFill>
                <a:latin typeface="Courier New" pitchFamily="49" charset="0"/>
              </a:rPr>
              <a:t>IAcessoDados</a:t>
            </a:r>
            <a:r>
              <a:rPr lang="en-US" sz="1600" b="1" dirty="0">
                <a:solidFill>
                  <a:srgbClr val="FF0000"/>
                </a:solidFill>
                <a:latin typeface="Courier New" pitchFamily="49" charset="0"/>
              </a:rPr>
              <a:t> </a:t>
            </a:r>
            <a:r>
              <a:rPr lang="en-US" sz="1600" b="1" dirty="0" err="1">
                <a:solidFill>
                  <a:srgbClr val="FF0000"/>
                </a:solidFill>
                <a:latin typeface="Courier New" pitchFamily="49" charset="0"/>
              </a:rPr>
              <a:t>componente</a:t>
            </a:r>
            <a:r>
              <a:rPr lang="en-US" sz="1600" b="1" dirty="0">
                <a:solidFill>
                  <a:srgbClr val="FF0000"/>
                </a:solidFill>
                <a:latin typeface="Courier New" pitchFamily="49" charset="0"/>
              </a:rPr>
              <a:t>;</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a:t>
            </a:r>
            <a:r>
              <a:rPr lang="en-US" sz="1600" b="1" dirty="0">
                <a:latin typeface="Courier New" pitchFamily="49" charset="0"/>
              </a:rPr>
              <a:t> </a:t>
            </a:r>
            <a:r>
              <a:rPr lang="en-US" sz="1600" b="1" dirty="0" err="1">
                <a:latin typeface="Courier New" pitchFamily="49" charset="0"/>
              </a:rPr>
              <a:t>CounterDecorator</a:t>
            </a:r>
            <a:r>
              <a:rPr lang="en-US" sz="1600" b="1" dirty="0">
                <a:latin typeface="Courier New" pitchFamily="49" charset="0"/>
              </a:rPr>
              <a:t>(</a:t>
            </a:r>
            <a:r>
              <a:rPr lang="en-US" sz="1600" b="1" dirty="0" err="1">
                <a:latin typeface="Courier New" pitchFamily="49" charset="0"/>
              </a:rPr>
              <a:t>IAcessoDados</a:t>
            </a:r>
            <a:r>
              <a:rPr lang="en-US" sz="1600" b="1" dirty="0">
                <a:latin typeface="Courier New" pitchFamily="49" charset="0"/>
              </a:rPr>
              <a:t> </a:t>
            </a:r>
            <a:r>
              <a:rPr lang="en-US" sz="1600" b="1" dirty="0" err="1">
                <a:latin typeface="Courier New" pitchFamily="49" charset="0"/>
              </a:rPr>
              <a:t>componente</a:t>
            </a: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err="1">
                <a:solidFill>
                  <a:srgbClr val="000099"/>
                </a:solidFill>
                <a:latin typeface="Courier New" pitchFamily="49" charset="0"/>
              </a:rPr>
              <a:t>this</a:t>
            </a:r>
            <a:r>
              <a:rPr lang="en-US" sz="1600" b="1" dirty="0" err="1">
                <a:latin typeface="Courier New" pitchFamily="49" charset="0"/>
              </a:rPr>
              <a:t>.componente</a:t>
            </a:r>
            <a:r>
              <a:rPr lang="en-US" sz="1600" b="1" dirty="0">
                <a:latin typeface="Courier New" pitchFamily="49" charset="0"/>
              </a:rPr>
              <a:t> = </a:t>
            </a:r>
            <a:r>
              <a:rPr lang="en-US" sz="1600" b="1" dirty="0" err="1">
                <a:latin typeface="Courier New" pitchFamily="49" charset="0"/>
              </a:rPr>
              <a:t>componente</a:t>
            </a:r>
            <a:r>
              <a:rPr lang="en-US" sz="1600" b="1" dirty="0">
                <a:latin typeface="Courier New" pitchFamily="49" charset="0"/>
              </a:rPr>
              <a:t>;</a:t>
            </a: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solidFill>
                  <a:srgbClr val="FF0000"/>
                </a:solidFill>
                <a:latin typeface="Courier New" pitchFamily="49" charset="0"/>
              </a:rPr>
              <a:t>		public </a:t>
            </a:r>
            <a:r>
              <a:rPr lang="en-US" sz="1600" b="1" dirty="0" err="1">
                <a:solidFill>
                  <a:srgbClr val="FF0000"/>
                </a:solidFill>
                <a:latin typeface="Courier New" pitchFamily="49" charset="0"/>
              </a:rPr>
              <a:t>bool</a:t>
            </a:r>
            <a:r>
              <a:rPr lang="en-US" sz="1600" b="1" dirty="0">
                <a:solidFill>
                  <a:srgbClr val="FF0000"/>
                </a:solidFill>
                <a:latin typeface="Courier New" pitchFamily="49" charset="0"/>
              </a:rPr>
              <a:t> Insert(object r) {</a:t>
            </a:r>
          </a:p>
          <a:p>
            <a:pPr>
              <a:lnSpc>
                <a:spcPct val="80000"/>
              </a:lnSpc>
              <a:buFont typeface="Wingdings" pitchFamily="2" charset="2"/>
              <a:buNone/>
            </a:pPr>
            <a:r>
              <a:rPr lang="en-US" sz="1600" b="1" dirty="0">
                <a:solidFill>
                  <a:srgbClr val="FF0000"/>
                </a:solidFill>
                <a:latin typeface="Courier New" pitchFamily="49" charset="0"/>
              </a:rPr>
              <a:t>			</a:t>
            </a:r>
            <a:r>
              <a:rPr lang="en-US" sz="1600" b="1" dirty="0" err="1">
                <a:solidFill>
                  <a:srgbClr val="FF0000"/>
                </a:solidFill>
                <a:latin typeface="Courier New" pitchFamily="49" charset="0"/>
              </a:rPr>
              <a:t>nAcessos</a:t>
            </a:r>
            <a:r>
              <a:rPr lang="en-US" sz="1600" b="1" dirty="0">
                <a:solidFill>
                  <a:srgbClr val="FF0000"/>
                </a:solidFill>
                <a:latin typeface="Courier New" pitchFamily="49" charset="0"/>
              </a:rPr>
              <a:t>++;</a:t>
            </a:r>
          </a:p>
          <a:p>
            <a:pPr>
              <a:lnSpc>
                <a:spcPct val="80000"/>
              </a:lnSpc>
              <a:buFont typeface="Wingdings" pitchFamily="2" charset="2"/>
              <a:buNone/>
            </a:pPr>
            <a:r>
              <a:rPr lang="en-US" sz="1600" b="1" dirty="0">
                <a:solidFill>
                  <a:srgbClr val="FF0000"/>
                </a:solidFill>
                <a:latin typeface="Courier New" pitchFamily="49" charset="0"/>
              </a:rPr>
              <a:t>			return </a:t>
            </a:r>
            <a:r>
              <a:rPr lang="en-US" sz="1600" b="1" dirty="0" err="1">
                <a:solidFill>
                  <a:srgbClr val="FF0000"/>
                </a:solidFill>
                <a:latin typeface="Courier New" pitchFamily="49" charset="0"/>
              </a:rPr>
              <a:t>componente.Insert</a:t>
            </a:r>
            <a:r>
              <a:rPr lang="en-US" sz="1600" b="1" dirty="0">
                <a:solidFill>
                  <a:srgbClr val="FF0000"/>
                </a:solidFill>
                <a:latin typeface="Courier New" pitchFamily="49" charset="0"/>
              </a:rPr>
              <a:t>(r);</a:t>
            </a:r>
          </a:p>
          <a:p>
            <a:pPr>
              <a:lnSpc>
                <a:spcPct val="80000"/>
              </a:lnSpc>
              <a:buFont typeface="Wingdings" pitchFamily="2" charset="2"/>
              <a:buNone/>
            </a:pPr>
            <a:r>
              <a:rPr lang="en-US" sz="1600" b="1" dirty="0">
                <a:solidFill>
                  <a:srgbClr val="FF0000"/>
                </a:solidFill>
                <a:latin typeface="Courier New" pitchFamily="49" charset="0"/>
              </a:rPr>
              <a:t>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a:t>
            </a:r>
            <a:r>
              <a:rPr lang="en-US" sz="1600" b="1" dirty="0" err="1">
                <a:solidFill>
                  <a:srgbClr val="000099"/>
                </a:solidFill>
                <a:latin typeface="Courier New" pitchFamily="49" charset="0"/>
              </a:rPr>
              <a:t>bool</a:t>
            </a:r>
            <a:r>
              <a:rPr lang="en-US" sz="1600" b="1" dirty="0">
                <a:latin typeface="Courier New" pitchFamily="49" charset="0"/>
              </a:rPr>
              <a:t> Delete(</a:t>
            </a:r>
            <a:r>
              <a:rPr lang="en-US" sz="1600" b="1" dirty="0">
                <a:solidFill>
                  <a:srgbClr val="000099"/>
                </a:solidFill>
                <a:latin typeface="Courier New" pitchFamily="49" charset="0"/>
              </a:rPr>
              <a:t>object</a:t>
            </a:r>
            <a:r>
              <a:rPr lang="en-US" sz="1600" b="1" dirty="0">
                <a:latin typeface="Courier New" pitchFamily="49" charset="0"/>
              </a:rPr>
              <a:t> r) { ...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a:t>
            </a:r>
            <a:r>
              <a:rPr lang="en-US" sz="1600" b="1" dirty="0" err="1">
                <a:solidFill>
                  <a:srgbClr val="000099"/>
                </a:solidFill>
                <a:latin typeface="Courier New" pitchFamily="49" charset="0"/>
              </a:rPr>
              <a:t>bool</a:t>
            </a:r>
            <a:r>
              <a:rPr lang="en-US" sz="1600" b="1" dirty="0">
                <a:latin typeface="Courier New" pitchFamily="49" charset="0"/>
              </a:rPr>
              <a:t> Update(</a:t>
            </a:r>
            <a:r>
              <a:rPr lang="en-US" sz="1600" b="1" dirty="0">
                <a:solidFill>
                  <a:srgbClr val="000099"/>
                </a:solidFill>
                <a:latin typeface="Courier New" pitchFamily="49" charset="0"/>
              </a:rPr>
              <a:t>object</a:t>
            </a:r>
            <a:r>
              <a:rPr lang="en-US" sz="1600" b="1" dirty="0">
                <a:latin typeface="Courier New" pitchFamily="49" charset="0"/>
              </a:rPr>
              <a:t> r) { ...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object</a:t>
            </a:r>
            <a:r>
              <a:rPr lang="en-US" sz="1600" b="1" dirty="0">
                <a:latin typeface="Courier New" pitchFamily="49" charset="0"/>
              </a:rPr>
              <a:t> Load(</a:t>
            </a:r>
            <a:r>
              <a:rPr lang="en-US" sz="1600" b="1" dirty="0">
                <a:solidFill>
                  <a:srgbClr val="000099"/>
                </a:solidFill>
                <a:latin typeface="Courier New" pitchFamily="49" charset="0"/>
              </a:rPr>
              <a:t>object</a:t>
            </a:r>
            <a:r>
              <a:rPr lang="en-US" sz="1600" b="1" dirty="0">
                <a:latin typeface="Courier New" pitchFamily="49" charset="0"/>
              </a:rPr>
              <a:t> id) { ...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a:solidFill>
                  <a:srgbClr val="FF0000"/>
                </a:solidFill>
                <a:latin typeface="Courier New" pitchFamily="49" charset="0"/>
              </a:rPr>
              <a:t>public</a:t>
            </a:r>
            <a:r>
              <a:rPr lang="en-US" sz="1600" b="1" dirty="0">
                <a:solidFill>
                  <a:srgbClr val="000099"/>
                </a:solidFill>
                <a:latin typeface="Courier New" pitchFamily="49" charset="0"/>
              </a:rPr>
              <a:t> </a:t>
            </a:r>
            <a:r>
              <a:rPr lang="en-US" sz="1600" b="1" dirty="0" err="1">
                <a:solidFill>
                  <a:srgbClr val="000099"/>
                </a:solidFill>
                <a:latin typeface="Courier New" pitchFamily="49" charset="0"/>
              </a:rPr>
              <a:t>int</a:t>
            </a:r>
            <a:r>
              <a:rPr lang="en-US" sz="1600" b="1" dirty="0">
                <a:latin typeface="Courier New" pitchFamily="49" charset="0"/>
              </a:rPr>
              <a:t> </a:t>
            </a:r>
            <a:r>
              <a:rPr lang="en-US" sz="1600" b="1" dirty="0" err="1">
                <a:latin typeface="Courier New" pitchFamily="49" charset="0"/>
              </a:rPr>
              <a:t>NumAcessos</a:t>
            </a:r>
            <a:r>
              <a:rPr lang="en-US" sz="1600" b="1" dirty="0">
                <a:latin typeface="Courier New" pitchFamily="49" charset="0"/>
              </a:rPr>
              <a:t> { </a:t>
            </a:r>
            <a:r>
              <a:rPr lang="en-US" sz="1600" b="1" dirty="0">
                <a:solidFill>
                  <a:srgbClr val="000099"/>
                </a:solidFill>
                <a:latin typeface="Courier New" pitchFamily="49" charset="0"/>
              </a:rPr>
              <a:t>get</a:t>
            </a:r>
            <a:r>
              <a:rPr lang="en-US" sz="1600" b="1" dirty="0">
                <a:latin typeface="Courier New" pitchFamily="49" charset="0"/>
              </a:rPr>
              <a:t> { </a:t>
            </a:r>
            <a:r>
              <a:rPr lang="en-US" sz="1600" b="1" dirty="0">
                <a:solidFill>
                  <a:srgbClr val="000099"/>
                </a:solidFill>
                <a:latin typeface="Courier New" pitchFamily="49" charset="0"/>
              </a:rPr>
              <a:t>return</a:t>
            </a:r>
            <a:r>
              <a:rPr lang="en-US" sz="1600" b="1" dirty="0">
                <a:latin typeface="Courier New" pitchFamily="49" charset="0"/>
              </a:rPr>
              <a:t> </a:t>
            </a:r>
            <a:r>
              <a:rPr lang="en-US" sz="1600" b="1" dirty="0" err="1">
                <a:latin typeface="Courier New" pitchFamily="49" charset="0"/>
              </a:rPr>
              <a:t>nAcessos</a:t>
            </a:r>
            <a:r>
              <a:rPr lang="en-US" sz="1600" b="1" dirty="0">
                <a:latin typeface="Courier New" pitchFamily="49" charset="0"/>
              </a:rPr>
              <a:t>; } }</a:t>
            </a:r>
          </a:p>
          <a:p>
            <a:pPr>
              <a:lnSpc>
                <a:spcPct val="80000"/>
              </a:lnSpc>
              <a:buFont typeface="Wingdings" pitchFamily="2" charset="2"/>
              <a:buNone/>
            </a:pPr>
            <a:r>
              <a:rPr lang="en-US" sz="1600" b="1" dirty="0">
                <a:latin typeface="Courier New" pitchFamily="49" charset="0"/>
              </a:rPr>
              <a:t>	}</a:t>
            </a:r>
          </a:p>
        </p:txBody>
      </p:sp>
      <p:sp>
        <p:nvSpPr>
          <p:cNvPr id="6" name="Slide Number Placeholder 4"/>
          <p:cNvSpPr>
            <a:spLocks noGrp="1"/>
          </p:cNvSpPr>
          <p:nvPr>
            <p:ph type="sldNum" sz="quarter" idx="12"/>
          </p:nvPr>
        </p:nvSpPr>
        <p:spPr/>
        <p:txBody>
          <a:bodyPr>
            <a:normAutofit fontScale="77500" lnSpcReduction="20000"/>
          </a:bodyPr>
          <a:lstStyle/>
          <a:p>
            <a:fld id="{F7E8AC0A-F1D0-4A53-9AB1-99F71AEC7D25}" type="slidenum">
              <a:rPr lang="en-US" altLang="en-US"/>
              <a:pPr/>
              <a:t>12</a:t>
            </a:fld>
            <a:endParaRPr lang="en-US" altLang="en-US"/>
          </a:p>
          <a:p>
            <a:r>
              <a:rPr lang="en-US" altLang="en-US"/>
              <a:t>ISEP/IPP</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061275156"/>
      </p:ext>
    </p:extLst>
  </p:cSld>
  <p:clrMapOvr>
    <a:masterClrMapping/>
  </p:clrMapOvr>
  <mc:AlternateContent xmlns:mc="http://schemas.openxmlformats.org/markup-compatibility/2006">
    <mc:Choice xmlns:p14="http://schemas.microsoft.com/office/powerpoint/2010/main" Requires="p14">
      <p:transition spd="slow" p14:dur="2000" advTm="51331"/>
    </mc:Choice>
    <mc:Fallback>
      <p:transition spd="slow" advTm="513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3346" name="Rectangle 2"/>
          <p:cNvSpPr>
            <a:spLocks noGrp="1" noChangeArrowheads="1"/>
          </p:cNvSpPr>
          <p:nvPr>
            <p:ph type="title"/>
          </p:nvPr>
        </p:nvSpPr>
        <p:spPr/>
        <p:txBody>
          <a:bodyPr/>
          <a:lstStyle/>
          <a:p>
            <a:r>
              <a:rPr lang="pt-PT" dirty="0"/>
              <a:t>Exemplo </a:t>
            </a:r>
            <a:r>
              <a:rPr lang="pt-PT" dirty="0" smtClean="0"/>
              <a:t>(7): solução</a:t>
            </a:r>
            <a:endParaRPr lang="en-US" dirty="0"/>
          </a:p>
        </p:txBody>
      </p:sp>
      <p:sp>
        <p:nvSpPr>
          <p:cNvPr id="1593348" name="Rectangle 4"/>
          <p:cNvSpPr>
            <a:spLocks noGrp="1" noChangeArrowheads="1"/>
          </p:cNvSpPr>
          <p:nvPr>
            <p:ph idx="1"/>
          </p:nvPr>
        </p:nvSpPr>
        <p:spPr>
          <a:xfrm>
            <a:off x="611560" y="1719263"/>
            <a:ext cx="7561262" cy="4949825"/>
          </a:xfrm>
        </p:spPr>
        <p:txBody>
          <a:bodyPr>
            <a:normAutofit/>
          </a:bodyPr>
          <a:lstStyle/>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class</a:t>
            </a:r>
            <a:r>
              <a:rPr lang="en-US" sz="1600" b="1" dirty="0">
                <a:latin typeface="Courier New" pitchFamily="49" charset="0"/>
              </a:rPr>
              <a:t> </a:t>
            </a:r>
            <a:r>
              <a:rPr lang="en-US" sz="1600" b="1" dirty="0" err="1">
                <a:latin typeface="Courier New" pitchFamily="49" charset="0"/>
              </a:rPr>
              <a:t>BillingDAL</a:t>
            </a:r>
            <a:endParaRPr lang="en-US" sz="1600" b="1" dirty="0">
              <a:solidFill>
                <a:srgbClr val="000099"/>
              </a:solidFill>
              <a:latin typeface="Courier New" pitchFamily="49" charset="0"/>
            </a:endParaRP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void</a:t>
            </a:r>
            <a:r>
              <a:rPr lang="en-US" sz="1600" b="1" dirty="0">
                <a:latin typeface="Courier New" pitchFamily="49" charset="0"/>
              </a:rPr>
              <a:t> Teste()</a:t>
            </a: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err="1">
                <a:latin typeface="Courier New" pitchFamily="49" charset="0"/>
              </a:rPr>
              <a:t>IAcessoDados</a:t>
            </a:r>
            <a:r>
              <a:rPr lang="en-US" sz="1600" b="1" dirty="0">
                <a:latin typeface="Courier New" pitchFamily="49" charset="0"/>
              </a:rPr>
              <a:t> da = </a:t>
            </a:r>
            <a:r>
              <a:rPr lang="en-US" sz="1600" b="1" dirty="0">
                <a:solidFill>
                  <a:srgbClr val="000099"/>
                </a:solidFill>
                <a:latin typeface="Courier New" pitchFamily="49" charset="0"/>
              </a:rPr>
              <a:t>new</a:t>
            </a:r>
            <a:r>
              <a:rPr lang="en-US" sz="1600" b="1" dirty="0">
                <a:latin typeface="Courier New" pitchFamily="49" charset="0"/>
              </a:rPr>
              <a:t> </a:t>
            </a:r>
            <a:r>
              <a:rPr lang="en-US" sz="1600" b="1" dirty="0" err="1">
                <a:latin typeface="Courier New" pitchFamily="49" charset="0"/>
              </a:rPr>
              <a:t>PessoaAcessoDados</a:t>
            </a:r>
            <a:r>
              <a:rPr lang="en-US" sz="1600" b="1" dirty="0">
                <a:latin typeface="Courier New" pitchFamily="49" charset="0"/>
              </a:rPr>
              <a:t>();</a:t>
            </a:r>
          </a:p>
          <a:p>
            <a:pPr>
              <a:lnSpc>
                <a:spcPct val="80000"/>
              </a:lnSpc>
              <a:buFont typeface="Wingdings" pitchFamily="2" charset="2"/>
              <a:buNone/>
            </a:pPr>
            <a:r>
              <a:rPr lang="en-US" sz="1600" b="1" dirty="0">
                <a:latin typeface="Courier New" pitchFamily="49" charset="0"/>
              </a:rPr>
              <a:t>			</a:t>
            </a:r>
            <a:r>
              <a:rPr lang="en-US" sz="1600" b="1" dirty="0" err="1">
                <a:latin typeface="Courier New" pitchFamily="49" charset="0"/>
              </a:rPr>
              <a:t>IAcessoDados</a:t>
            </a:r>
            <a:r>
              <a:rPr lang="en-US" sz="1600" b="1" dirty="0">
                <a:latin typeface="Courier New" pitchFamily="49" charset="0"/>
              </a:rPr>
              <a:t> </a:t>
            </a:r>
            <a:r>
              <a:rPr lang="en-US" sz="1600" b="1" dirty="0" err="1">
                <a:latin typeface="Courier New" pitchFamily="49" charset="0"/>
              </a:rPr>
              <a:t>dec</a:t>
            </a:r>
            <a:r>
              <a:rPr lang="en-US" sz="1600" b="1" dirty="0">
                <a:latin typeface="Courier New" pitchFamily="49" charset="0"/>
              </a:rPr>
              <a:t> = </a:t>
            </a:r>
            <a:r>
              <a:rPr lang="en-US" sz="1600" b="1" dirty="0">
                <a:solidFill>
                  <a:srgbClr val="000099"/>
                </a:solidFill>
                <a:latin typeface="Courier New" pitchFamily="49" charset="0"/>
              </a:rPr>
              <a:t>new</a:t>
            </a:r>
            <a:r>
              <a:rPr lang="en-US" sz="1600" b="1" dirty="0">
                <a:latin typeface="Courier New" pitchFamily="49" charset="0"/>
              </a:rPr>
              <a:t> </a:t>
            </a:r>
            <a:r>
              <a:rPr lang="en-US" sz="1600" b="1" dirty="0" err="1">
                <a:latin typeface="Courier New" pitchFamily="49" charset="0"/>
              </a:rPr>
              <a:t>LoggingDecorator</a:t>
            </a:r>
            <a:r>
              <a:rPr lang="en-US" sz="1600" b="1" dirty="0">
                <a:latin typeface="Courier New" pitchFamily="49" charset="0"/>
              </a:rPr>
              <a:t>(</a:t>
            </a:r>
            <a:r>
              <a:rPr lang="en-US" sz="1600" b="1" dirty="0">
                <a:solidFill>
                  <a:srgbClr val="FF0000"/>
                </a:solidFill>
                <a:latin typeface="Courier New" pitchFamily="49" charset="0"/>
              </a:rPr>
              <a:t>da</a:t>
            </a:r>
            <a:r>
              <a:rPr lang="en-US" sz="1600" b="1" dirty="0">
                <a:latin typeface="Courier New" pitchFamily="49" charset="0"/>
              </a:rPr>
              <a:t>);</a:t>
            </a:r>
          </a:p>
          <a:p>
            <a:pPr>
              <a:lnSpc>
                <a:spcPct val="80000"/>
              </a:lnSpc>
              <a:buFont typeface="Wingdings" pitchFamily="2" charset="2"/>
              <a:buNone/>
            </a:pPr>
            <a:r>
              <a:rPr lang="en-US" sz="1600" b="1" dirty="0">
                <a:latin typeface="Courier New" pitchFamily="49" charset="0"/>
              </a:rPr>
              <a:t>			</a:t>
            </a:r>
            <a:r>
              <a:rPr lang="en-US" sz="1600" b="1" dirty="0" err="1">
                <a:latin typeface="Courier New" pitchFamily="49" charset="0"/>
              </a:rPr>
              <a:t>IAcessoDados</a:t>
            </a:r>
            <a:r>
              <a:rPr lang="en-US" sz="1600" b="1" dirty="0">
                <a:latin typeface="Courier New" pitchFamily="49" charset="0"/>
              </a:rPr>
              <a:t> cd = </a:t>
            </a:r>
            <a:r>
              <a:rPr lang="en-US" sz="1600" b="1" dirty="0">
                <a:solidFill>
                  <a:srgbClr val="000099"/>
                </a:solidFill>
                <a:latin typeface="Courier New" pitchFamily="49" charset="0"/>
              </a:rPr>
              <a:t>new</a:t>
            </a:r>
            <a:r>
              <a:rPr lang="en-US" sz="1600" b="1" dirty="0">
                <a:latin typeface="Courier New" pitchFamily="49" charset="0"/>
              </a:rPr>
              <a:t> </a:t>
            </a:r>
            <a:r>
              <a:rPr lang="en-US" sz="1600" b="1" dirty="0" err="1">
                <a:latin typeface="Courier New" pitchFamily="49" charset="0"/>
              </a:rPr>
              <a:t>CounterDecorator</a:t>
            </a:r>
            <a:r>
              <a:rPr lang="en-US" sz="1600" b="1" dirty="0">
                <a:latin typeface="Courier New" pitchFamily="49" charset="0"/>
              </a:rPr>
              <a:t>(</a:t>
            </a:r>
            <a:r>
              <a:rPr lang="en-US" sz="1600" b="1" dirty="0" err="1">
                <a:solidFill>
                  <a:srgbClr val="FF0000"/>
                </a:solidFill>
                <a:latin typeface="Courier New" pitchFamily="49" charset="0"/>
              </a:rPr>
              <a:t>dec</a:t>
            </a:r>
            <a:r>
              <a:rPr lang="en-US" sz="1600" b="1" dirty="0">
                <a:latin typeface="Courier New" pitchFamily="49" charset="0"/>
              </a:rPr>
              <a:t>);</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err="1">
                <a:solidFill>
                  <a:srgbClr val="FF0000"/>
                </a:solidFill>
                <a:latin typeface="Courier New" pitchFamily="49" charset="0"/>
              </a:rPr>
              <a:t>cd</a:t>
            </a:r>
            <a:r>
              <a:rPr lang="en-US" sz="1600" b="1" dirty="0" err="1">
                <a:latin typeface="Courier New" pitchFamily="49" charset="0"/>
              </a:rPr>
              <a:t>.Insert</a:t>
            </a:r>
            <a:r>
              <a:rPr lang="en-US" sz="1600" b="1" dirty="0">
                <a:latin typeface="Courier New" pitchFamily="49" charset="0"/>
              </a:rPr>
              <a:t>(...);</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err="1">
                <a:latin typeface="Courier New" pitchFamily="49" charset="0"/>
              </a:rPr>
              <a:t>CounterDecorator</a:t>
            </a:r>
            <a:r>
              <a:rPr lang="en-US" sz="1600" b="1" dirty="0">
                <a:latin typeface="Courier New" pitchFamily="49" charset="0"/>
              </a:rPr>
              <a:t> </a:t>
            </a:r>
            <a:r>
              <a:rPr lang="en-US" sz="1600" b="1" dirty="0" err="1">
                <a:latin typeface="Courier New" pitchFamily="49" charset="0"/>
              </a:rPr>
              <a:t>bil</a:t>
            </a:r>
            <a:r>
              <a:rPr lang="en-US" sz="1600" b="1" dirty="0">
                <a:latin typeface="Courier New" pitchFamily="49" charset="0"/>
              </a:rPr>
              <a:t> = (</a:t>
            </a:r>
            <a:r>
              <a:rPr lang="en-US" sz="1600" b="1" dirty="0" err="1">
                <a:latin typeface="Courier New" pitchFamily="49" charset="0"/>
              </a:rPr>
              <a:t>CounterDecorator</a:t>
            </a:r>
            <a:r>
              <a:rPr lang="en-US" sz="1600" b="1" dirty="0">
                <a:latin typeface="Courier New" pitchFamily="49" charset="0"/>
              </a:rPr>
              <a:t>)cd;</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float</a:t>
            </a:r>
            <a:r>
              <a:rPr lang="en-US" sz="1600" b="1" dirty="0">
                <a:latin typeface="Courier New" pitchFamily="49" charset="0"/>
              </a:rPr>
              <a:t> </a:t>
            </a:r>
            <a:r>
              <a:rPr lang="en-US" sz="1600" b="1" dirty="0" err="1">
                <a:latin typeface="Courier New" pitchFamily="49" charset="0"/>
              </a:rPr>
              <a:t>custo</a:t>
            </a:r>
            <a:r>
              <a:rPr lang="en-US" sz="1600" b="1" dirty="0">
                <a:latin typeface="Courier New" pitchFamily="49" charset="0"/>
              </a:rPr>
              <a:t> = </a:t>
            </a:r>
            <a:r>
              <a:rPr lang="en-US" sz="1600" b="1" dirty="0" err="1">
                <a:latin typeface="Courier New" pitchFamily="49" charset="0"/>
              </a:rPr>
              <a:t>bil.NumAcessos</a:t>
            </a:r>
            <a:r>
              <a:rPr lang="en-US" sz="1600" b="1" dirty="0">
                <a:latin typeface="Courier New" pitchFamily="49" charset="0"/>
              </a:rPr>
              <a:t> * PRICE_PER_OP;</a:t>
            </a: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p>
        </p:txBody>
      </p:sp>
      <p:sp>
        <p:nvSpPr>
          <p:cNvPr id="6" name="Slide Number Placeholder 4"/>
          <p:cNvSpPr>
            <a:spLocks noGrp="1"/>
          </p:cNvSpPr>
          <p:nvPr>
            <p:ph type="sldNum" sz="quarter" idx="12"/>
          </p:nvPr>
        </p:nvSpPr>
        <p:spPr/>
        <p:txBody>
          <a:bodyPr>
            <a:normAutofit fontScale="77500" lnSpcReduction="20000"/>
          </a:bodyPr>
          <a:lstStyle/>
          <a:p>
            <a:fld id="{9CEE3515-BBCC-4718-9372-993B79F3253F}" type="slidenum">
              <a:rPr lang="en-US" altLang="en-US"/>
              <a:pPr/>
              <a:t>13</a:t>
            </a:fld>
            <a:endParaRPr lang="en-US" altLang="en-US"/>
          </a:p>
          <a:p>
            <a:r>
              <a:rPr lang="en-US" altLang="en-US"/>
              <a:t>ISEP/IPP</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490926691"/>
      </p:ext>
    </p:extLst>
  </p:cSld>
  <p:clrMapOvr>
    <a:masterClrMapping/>
  </p:clrMapOvr>
  <mc:AlternateContent xmlns:mc="http://schemas.openxmlformats.org/markup-compatibility/2006">
    <mc:Choice xmlns:p14="http://schemas.microsoft.com/office/powerpoint/2010/main" Requires="p14">
      <p:transition spd="slow" p14:dur="2000" advTm="92365"/>
    </mc:Choice>
    <mc:Fallback>
      <p:transition spd="slow" advTm="92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6D27FEB-1A7F-4D9F-9B0F-68A76689717A}" type="slidenum">
              <a:rPr lang="en-GB" smtClean="0"/>
              <a:pPr/>
              <a:t>14</a:t>
            </a:fld>
            <a:endParaRPr lang="en-GB" dirty="0"/>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672498988"/>
              </p:ext>
            </p:extLst>
          </p:nvPr>
        </p:nvGraphicFramePr>
        <p:xfrm>
          <a:off x="467742" y="44624"/>
          <a:ext cx="8064698" cy="6924040"/>
        </p:xfrm>
        <a:graphic>
          <a:graphicData uri="http://schemas.openxmlformats.org/drawingml/2006/table">
            <a:tbl>
              <a:tblPr firstRow="1" bandRow="1">
                <a:tableStyleId>{3B4B98B0-60AC-42C2-AFA5-B58CD77FA1E5}</a:tableStyleId>
              </a:tblPr>
              <a:tblGrid>
                <a:gridCol w="4032349">
                  <a:extLst>
                    <a:ext uri="{9D8B030D-6E8A-4147-A177-3AD203B41FA5}">
                      <a16:colId xmlns:a16="http://schemas.microsoft.com/office/drawing/2014/main" xmlns="" val="20000"/>
                    </a:ext>
                  </a:extLst>
                </a:gridCol>
                <a:gridCol w="4032349">
                  <a:extLst>
                    <a:ext uri="{9D8B030D-6E8A-4147-A177-3AD203B41FA5}">
                      <a16:colId xmlns:a16="http://schemas.microsoft.com/office/drawing/2014/main" xmlns="" val="20001"/>
                    </a:ext>
                  </a:extLst>
                </a:gridCol>
              </a:tblGrid>
              <a:tr h="370840">
                <a:tc>
                  <a:txBody>
                    <a:bodyPr/>
                    <a:lstStyle/>
                    <a:p>
                      <a:r>
                        <a:rPr lang="en-GB" sz="1600" noProof="0" dirty="0"/>
                        <a:t>Topic </a:t>
                      </a:r>
                    </a:p>
                  </a:txBody>
                  <a:tcPr/>
                </a:tc>
                <a:tc>
                  <a:txBody>
                    <a:bodyPr/>
                    <a:lstStyle/>
                    <a:p>
                      <a:r>
                        <a:rPr lang="en-GB" sz="1600" noProof="0" dirty="0"/>
                        <a:t>Principles</a:t>
                      </a:r>
                      <a:r>
                        <a:rPr lang="en-GB" sz="1600" baseline="0" noProof="0" dirty="0"/>
                        <a:t> and </a:t>
                      </a:r>
                      <a:r>
                        <a:rPr lang="en-GB" sz="1600" noProof="0" dirty="0"/>
                        <a:t>patterns</a:t>
                      </a:r>
                    </a:p>
                  </a:txBody>
                  <a:tcPr/>
                </a:tc>
                <a:extLst>
                  <a:ext uri="{0D108BD9-81ED-4DB2-BD59-A6C34878D82A}">
                    <a16:rowId xmlns:a16="http://schemas.microsoft.com/office/drawing/2014/main" xmlns="" val="10000"/>
                  </a:ext>
                </a:extLst>
              </a:tr>
              <a:tr h="370840">
                <a:tc>
                  <a:txBody>
                    <a:bodyPr/>
                    <a:lstStyle/>
                    <a:p>
                      <a:r>
                        <a:rPr lang="en-GB" sz="1600" noProof="0" dirty="0"/>
                        <a:t>Which class should a responsibility be assigned to?</a:t>
                      </a:r>
                    </a:p>
                  </a:txBody>
                  <a:tcPr/>
                </a:tc>
                <a:tc>
                  <a:txBody>
                    <a:bodyPr/>
                    <a:lstStyle/>
                    <a:p>
                      <a:r>
                        <a:rPr lang="en-GB" sz="1600" noProof="0" dirty="0"/>
                        <a:t>Information Expert</a:t>
                      </a:r>
                    </a:p>
                    <a:p>
                      <a:pPr marL="0" marR="0" indent="0" algn="l" defTabSz="914400" rtl="0" eaLnBrk="1" fontAlgn="auto" latinLnBrk="0" hangingPunct="1">
                        <a:lnSpc>
                          <a:spcPct val="100000"/>
                        </a:lnSpc>
                        <a:spcBef>
                          <a:spcPts val="0"/>
                        </a:spcBef>
                        <a:spcAft>
                          <a:spcPts val="0"/>
                        </a:spcAft>
                        <a:buClrTx/>
                        <a:buSzTx/>
                        <a:buFontTx/>
                        <a:buNone/>
                        <a:tabLst/>
                        <a:defRPr/>
                      </a:pPr>
                      <a:r>
                        <a:rPr lang="pt-PT" sz="1600" noProof="0" dirty="0" err="1"/>
                        <a:t>Tell</a:t>
                      </a:r>
                      <a:r>
                        <a:rPr lang="pt-PT" sz="1600" noProof="0" dirty="0"/>
                        <a:t>, </a:t>
                      </a:r>
                      <a:r>
                        <a:rPr lang="pt-PT" sz="1600" noProof="0" dirty="0" err="1"/>
                        <a:t>don’t</a:t>
                      </a:r>
                      <a:r>
                        <a:rPr lang="pt-PT" sz="1600" noProof="0" dirty="0"/>
                        <a:t> </a:t>
                      </a:r>
                      <a:r>
                        <a:rPr lang="pt-PT" sz="1600" noProof="0" dirty="0" err="1"/>
                        <a:t>ask</a:t>
                      </a:r>
                      <a:endParaRPr lang="en-GB" sz="1600" noProof="0" dirty="0"/>
                    </a:p>
                    <a:p>
                      <a:r>
                        <a:rPr lang="en-GB" sz="1600" noProof="0" dirty="0"/>
                        <a:t>Single Responsibility Principle</a:t>
                      </a:r>
                    </a:p>
                    <a:p>
                      <a:r>
                        <a:rPr lang="en-GB" sz="1600" noProof="0" dirty="0"/>
                        <a:t>Interface Segregation Principle</a:t>
                      </a:r>
                    </a:p>
                    <a:p>
                      <a:pPr marL="0" marR="0" indent="0" algn="l" defTabSz="914400" rtl="0" eaLnBrk="1" fontAlgn="auto" latinLnBrk="0" hangingPunct="1">
                        <a:lnSpc>
                          <a:spcPct val="100000"/>
                        </a:lnSpc>
                        <a:spcBef>
                          <a:spcPts val="0"/>
                        </a:spcBef>
                        <a:spcAft>
                          <a:spcPts val="0"/>
                        </a:spcAft>
                        <a:buClrTx/>
                        <a:buSzTx/>
                        <a:buFontTx/>
                        <a:buNone/>
                        <a:tabLst/>
                        <a:defRPr/>
                      </a:pPr>
                      <a:r>
                        <a:rPr lang="pt-PT" sz="1600" noProof="0" dirty="0" err="1"/>
                        <a:t>Intention</a:t>
                      </a:r>
                      <a:r>
                        <a:rPr lang="pt-PT" sz="1600" noProof="0" dirty="0"/>
                        <a:t> </a:t>
                      </a:r>
                      <a:r>
                        <a:rPr lang="pt-PT" sz="1600" noProof="0" dirty="0" err="1"/>
                        <a:t>Revealing</a:t>
                      </a:r>
                      <a:r>
                        <a:rPr lang="pt-PT" sz="1600" noProof="0" dirty="0"/>
                        <a:t> Interfaces</a:t>
                      </a:r>
                      <a:endParaRPr lang="en-GB" sz="1600" noProof="0" dirty="0"/>
                    </a:p>
                  </a:txBody>
                  <a:tcPr/>
                </a:tc>
                <a:extLst>
                  <a:ext uri="{0D108BD9-81ED-4DB2-BD59-A6C34878D82A}">
                    <a16:rowId xmlns:a16="http://schemas.microsoft.com/office/drawing/2014/main" xmlns="" val="10001"/>
                  </a:ext>
                </a:extLst>
              </a:tr>
              <a:tr h="370840">
                <a:tc>
                  <a:txBody>
                    <a:bodyPr/>
                    <a:lstStyle/>
                    <a:p>
                      <a:r>
                        <a:rPr lang="en-GB" sz="1600" b="0" noProof="0" dirty="0"/>
                        <a:t>How to organize the system’s responsibilities?</a:t>
                      </a:r>
                    </a:p>
                  </a:txBody>
                  <a:tcPr/>
                </a:tc>
                <a:tc>
                  <a:txBody>
                    <a:bodyPr/>
                    <a:lstStyle/>
                    <a:p>
                      <a:r>
                        <a:rPr lang="pt-PT" sz="1600" b="0" dirty="0" err="1" smtClean="0"/>
                        <a:t>Layers</a:t>
                      </a:r>
                      <a:endParaRPr lang="pt-PT" sz="1600" b="0" dirty="0" smtClean="0"/>
                    </a:p>
                    <a:p>
                      <a:r>
                        <a:rPr lang="pt-PT" sz="1600" b="0" dirty="0" smtClean="0"/>
                        <a:t>Módulos/packages</a:t>
                      </a:r>
                    </a:p>
                    <a:p>
                      <a:r>
                        <a:rPr lang="pt-PT" sz="1600" b="0" dirty="0" err="1" smtClean="0"/>
                        <a:t>Information</a:t>
                      </a:r>
                      <a:r>
                        <a:rPr lang="pt-PT" sz="1600" b="0" dirty="0" smtClean="0"/>
                        <a:t> Expert</a:t>
                      </a:r>
                    </a:p>
                    <a:p>
                      <a:r>
                        <a:rPr lang="pt-PT" sz="1600" b="0" dirty="0" err="1" smtClean="0"/>
                        <a:t>High</a:t>
                      </a:r>
                      <a:r>
                        <a:rPr lang="pt-PT" sz="1600" b="0" dirty="0" smtClean="0"/>
                        <a:t> </a:t>
                      </a:r>
                      <a:r>
                        <a:rPr lang="pt-PT" sz="1600" b="0" dirty="0" err="1" smtClean="0"/>
                        <a:t>cohesion</a:t>
                      </a:r>
                      <a:r>
                        <a:rPr lang="pt-PT" sz="1600" b="0" dirty="0" smtClean="0"/>
                        <a:t>/</a:t>
                      </a:r>
                      <a:r>
                        <a:rPr lang="pt-PT" sz="1600" b="0" dirty="0" err="1" smtClean="0"/>
                        <a:t>low</a:t>
                      </a:r>
                      <a:r>
                        <a:rPr lang="pt-PT" sz="1600" b="0" dirty="0" smtClean="0"/>
                        <a:t> </a:t>
                      </a:r>
                      <a:r>
                        <a:rPr lang="pt-PT" sz="1600" b="0" dirty="0" err="1" smtClean="0"/>
                        <a:t>coupling</a:t>
                      </a:r>
                      <a:endParaRPr lang="en-GB" sz="1600" b="0" dirty="0" smtClean="0"/>
                    </a:p>
                  </a:txBody>
                  <a:tcPr/>
                </a:tc>
                <a:extLst>
                  <a:ext uri="{0D108BD9-81ED-4DB2-BD59-A6C34878D82A}">
                    <a16:rowId xmlns:a16="http://schemas.microsoft.com/office/drawing/2014/main" xmlns="" val="10002"/>
                  </a:ext>
                </a:extLst>
              </a:tr>
              <a:tr h="370840">
                <a:tc>
                  <a:txBody>
                    <a:bodyPr/>
                    <a:lstStyle/>
                    <a:p>
                      <a:r>
                        <a:rPr lang="en-GB" sz="1600" noProof="0" dirty="0"/>
                        <a:t>How to model the domain?</a:t>
                      </a:r>
                    </a:p>
                  </a:txBody>
                  <a:tcPr/>
                </a:tc>
                <a:tc>
                  <a:txBody>
                    <a:bodyPr/>
                    <a:lstStyle/>
                    <a:p>
                      <a:r>
                        <a:rPr lang="pt-PT" sz="1600" b="0" noProof="0" dirty="0" err="1"/>
                        <a:t>Persistence</a:t>
                      </a:r>
                      <a:r>
                        <a:rPr lang="pt-PT" sz="1600" b="0" noProof="0" dirty="0"/>
                        <a:t> </a:t>
                      </a:r>
                      <a:r>
                        <a:rPr lang="pt-PT" sz="1600" b="0" noProof="0" dirty="0" err="1"/>
                        <a:t>Ignorance</a:t>
                      </a:r>
                      <a:endParaRPr lang="en-GB" sz="1600" b="0" noProof="0" dirty="0"/>
                    </a:p>
                    <a:p>
                      <a:r>
                        <a:rPr lang="en-GB" sz="1600" b="0" noProof="0" dirty="0"/>
                        <a:t>Entity</a:t>
                      </a:r>
                    </a:p>
                    <a:p>
                      <a:r>
                        <a:rPr lang="en-GB" sz="1600" b="0" noProof="0" dirty="0"/>
                        <a:t>Value Object</a:t>
                      </a:r>
                    </a:p>
                    <a:p>
                      <a:r>
                        <a:rPr lang="en-GB" sz="1600" b="0" noProof="0" dirty="0"/>
                        <a:t>Domain Service</a:t>
                      </a:r>
                    </a:p>
                    <a:p>
                      <a:r>
                        <a:rPr lang="en-GB" sz="1600" b="0" noProof="0" dirty="0"/>
                        <a:t>Aggregate</a:t>
                      </a:r>
                    </a:p>
                    <a:p>
                      <a:r>
                        <a:rPr lang="pt-PT" sz="1600" b="0" noProof="0" dirty="0" err="1"/>
                        <a:t>Domain</a:t>
                      </a:r>
                      <a:r>
                        <a:rPr lang="pt-PT" sz="1600" b="0" noProof="0" dirty="0"/>
                        <a:t> </a:t>
                      </a:r>
                      <a:r>
                        <a:rPr lang="pt-PT" sz="1600" b="0" noProof="0" dirty="0" err="1"/>
                        <a:t>Event</a:t>
                      </a:r>
                      <a:endParaRPr lang="pt-PT" sz="1600" b="0" noProof="0" dirty="0"/>
                    </a:p>
                    <a:p>
                      <a:r>
                        <a:rPr lang="pt-PT" sz="1600" b="0" noProof="0" dirty="0" err="1"/>
                        <a:t>Observer</a:t>
                      </a:r>
                      <a:endParaRPr lang="en-GB" sz="1600" b="0" noProof="0" dirty="0"/>
                    </a:p>
                  </a:txBody>
                  <a:tcPr/>
                </a:tc>
                <a:extLst>
                  <a:ext uri="{0D108BD9-81ED-4DB2-BD59-A6C34878D82A}">
                    <a16:rowId xmlns:a16="http://schemas.microsoft.com/office/drawing/2014/main" xmlns="" val="10003"/>
                  </a:ext>
                </a:extLst>
              </a:tr>
              <a:tr h="370840">
                <a:tc>
                  <a:txBody>
                    <a:bodyPr/>
                    <a:lstStyle/>
                    <a:p>
                      <a:r>
                        <a:rPr lang="en-GB" sz="1600" b="0" noProof="0" dirty="0"/>
                        <a:t>How to handle an object’s lifecycle?</a:t>
                      </a:r>
                    </a:p>
                  </a:txBody>
                  <a:tcPr/>
                </a:tc>
                <a:tc>
                  <a:txBody>
                    <a:bodyPr/>
                    <a:lstStyle/>
                    <a:p>
                      <a:r>
                        <a:rPr lang="en-GB" sz="1600" b="0" noProof="0" dirty="0"/>
                        <a:t>Factories</a:t>
                      </a:r>
                    </a:p>
                    <a:p>
                      <a:r>
                        <a:rPr lang="en-GB" sz="1600" b="0" noProof="0" dirty="0"/>
                        <a:t>Repositories</a:t>
                      </a:r>
                    </a:p>
                  </a:txBody>
                  <a:tcPr/>
                </a:tc>
                <a:extLst>
                  <a:ext uri="{0D108BD9-81ED-4DB2-BD59-A6C34878D82A}">
                    <a16:rowId xmlns:a16="http://schemas.microsoft.com/office/drawing/2014/main" xmlns="" val="10004"/>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600" b="1" noProof="0" dirty="0"/>
                        <a:t>How to prepare the code for modification?</a:t>
                      </a:r>
                    </a:p>
                  </a:txBody>
                  <a:tcPr/>
                </a:tc>
                <a:tc>
                  <a:txBody>
                    <a:bodyPr/>
                    <a:lstStyle/>
                    <a:p>
                      <a:r>
                        <a:rPr lang="en-GB" sz="1600" b="1" noProof="0" dirty="0"/>
                        <a:t>Protected Variation</a:t>
                      </a:r>
                    </a:p>
                    <a:p>
                      <a:r>
                        <a:rPr lang="en-GB" sz="1600" b="1" noProof="0" dirty="0"/>
                        <a:t>Open/Close Principle</a:t>
                      </a:r>
                    </a:p>
                    <a:p>
                      <a:r>
                        <a:rPr lang="en-GB" sz="1600" b="1" noProof="0" dirty="0"/>
                        <a:t>Dependency Inversion Principle</a:t>
                      </a:r>
                    </a:p>
                    <a:p>
                      <a:r>
                        <a:rPr lang="en-GB" sz="1600" b="1" noProof="0" dirty="0" err="1"/>
                        <a:t>Liskov</a:t>
                      </a:r>
                      <a:r>
                        <a:rPr lang="en-GB" sz="1600" b="1" noProof="0" dirty="0"/>
                        <a:t> Substitution Principle</a:t>
                      </a:r>
                    </a:p>
                    <a:p>
                      <a:r>
                        <a:rPr lang="en-GB" sz="1600" b="1" noProof="0" dirty="0"/>
                        <a:t>Template Method</a:t>
                      </a:r>
                    </a:p>
                    <a:p>
                      <a:r>
                        <a:rPr lang="en-GB" sz="1600" b="1" noProof="0" dirty="0"/>
                        <a:t>Strategy</a:t>
                      </a:r>
                    </a:p>
                    <a:p>
                      <a:r>
                        <a:rPr lang="pt-PT" sz="1600" b="1" noProof="0" dirty="0" err="1"/>
                        <a:t>Decorator</a:t>
                      </a:r>
                      <a:endParaRPr lang="en-GB" sz="1600" b="1" noProof="0" dirty="0"/>
                    </a:p>
                  </a:txBody>
                  <a:tcPr/>
                </a:tc>
                <a:extLst>
                  <a:ext uri="{0D108BD9-81ED-4DB2-BD59-A6C34878D82A}">
                    <a16:rowId xmlns:a16="http://schemas.microsoft.com/office/drawing/2014/main" xmlns="" val="10005"/>
                  </a:ext>
                </a:extLst>
              </a:tr>
            </a:tbl>
          </a:graphicData>
        </a:graphic>
      </p:graphicFrame>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1127958664"/>
      </p:ext>
    </p:extLst>
  </p:cSld>
  <p:clrMapOvr>
    <a:masterClrMapping/>
  </p:clrMapOvr>
  <mc:AlternateContent xmlns:mc="http://schemas.openxmlformats.org/markup-compatibility/2006">
    <mc:Choice xmlns:p14="http://schemas.microsoft.com/office/powerpoint/2010/main" Requires="p14">
      <p:transition spd="slow" p14:dur="2000" advTm="28448"/>
    </mc:Choice>
    <mc:Fallback>
      <p:transition spd="slow" advTm="28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err="1"/>
              <a:t>Sterotypical</a:t>
            </a:r>
            <a:r>
              <a:rPr lang="pt-PT" dirty="0"/>
              <a:t> </a:t>
            </a:r>
            <a:r>
              <a:rPr lang="pt-PT" dirty="0" err="1"/>
              <a:t>architecture</a:t>
            </a:r>
            <a:endParaRPr lang="en-GB" dirty="0"/>
          </a:p>
        </p:txBody>
      </p:sp>
      <p:sp>
        <p:nvSpPr>
          <p:cNvPr id="3" name="Content Placeholder 2"/>
          <p:cNvSpPr>
            <a:spLocks noGrp="1"/>
          </p:cNvSpPr>
          <p:nvPr>
            <p:ph idx="1"/>
          </p:nvPr>
        </p:nvSpPr>
        <p:spPr/>
        <p:txBody>
          <a:bodyPr/>
          <a:lstStyle/>
          <a:p>
            <a:endParaRPr lang="en-GB"/>
          </a:p>
        </p:txBody>
      </p:sp>
      <p:sp>
        <p:nvSpPr>
          <p:cNvPr id="4" name="Slide Number Placeholder 3"/>
          <p:cNvSpPr>
            <a:spLocks noGrp="1"/>
          </p:cNvSpPr>
          <p:nvPr>
            <p:ph type="sldNum" sz="quarter" idx="12"/>
          </p:nvPr>
        </p:nvSpPr>
        <p:spPr/>
        <p:txBody>
          <a:bodyPr/>
          <a:lstStyle/>
          <a:p>
            <a:fld id="{16D27FEB-1A7F-4D9F-9B0F-68A76689717A}" type="slidenum">
              <a:rPr lang="en-US" smtClean="0"/>
              <a:pPr/>
              <a:t>15</a:t>
            </a:fld>
            <a:endParaRPr lang="en-US"/>
          </a:p>
        </p:txBody>
      </p:sp>
      <p:pic>
        <p:nvPicPr>
          <p:cNvPr id="6" name="Picture 5"/>
          <p:cNvPicPr>
            <a:picLocks noChangeAspect="1"/>
          </p:cNvPicPr>
          <p:nvPr/>
        </p:nvPicPr>
        <p:blipFill>
          <a:blip r:embed="rId4"/>
          <a:stretch>
            <a:fillRect/>
          </a:stretch>
        </p:blipFill>
        <p:spPr>
          <a:xfrm>
            <a:off x="765506" y="1539201"/>
            <a:ext cx="7612988" cy="523613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3216692648"/>
      </p:ext>
    </p:extLst>
  </p:cSld>
  <p:clrMapOvr>
    <a:masterClrMapping/>
  </p:clrMapOvr>
  <mc:AlternateContent xmlns:mc="http://schemas.openxmlformats.org/markup-compatibility/2006">
    <mc:Choice xmlns:p14="http://schemas.microsoft.com/office/powerpoint/2010/main" Requires="p14">
      <p:transition spd="slow" p14:dur="2000" advTm="1326"/>
    </mc:Choice>
    <mc:Fallback>
      <p:transition spd="slow" advTm="13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Bibliografia</a:t>
            </a:r>
            <a:endParaRPr lang="pt-PT" dirty="0"/>
          </a:p>
        </p:txBody>
      </p:sp>
      <p:sp>
        <p:nvSpPr>
          <p:cNvPr id="3" name="Content Placeholder 2"/>
          <p:cNvSpPr>
            <a:spLocks noGrp="1"/>
          </p:cNvSpPr>
          <p:nvPr>
            <p:ph idx="1"/>
          </p:nvPr>
        </p:nvSpPr>
        <p:spPr/>
        <p:txBody>
          <a:bodyPr>
            <a:normAutofit/>
          </a:bodyPr>
          <a:lstStyle/>
          <a:p>
            <a:r>
              <a:rPr lang="pt-PT" smtClean="0"/>
              <a:t>Design </a:t>
            </a:r>
            <a:r>
              <a:rPr lang="pt-PT" dirty="0" err="1"/>
              <a:t>Principles</a:t>
            </a:r>
            <a:r>
              <a:rPr lang="pt-PT" dirty="0"/>
              <a:t> </a:t>
            </a:r>
            <a:r>
              <a:rPr lang="pt-PT" dirty="0" err="1"/>
              <a:t>and</a:t>
            </a:r>
            <a:r>
              <a:rPr lang="pt-PT" dirty="0"/>
              <a:t> Design </a:t>
            </a:r>
            <a:r>
              <a:rPr lang="pt-PT" dirty="0" err="1"/>
              <a:t>Patterns</a:t>
            </a:r>
            <a:r>
              <a:rPr lang="pt-PT" dirty="0"/>
              <a:t>. Robert Martin. </a:t>
            </a:r>
            <a:r>
              <a:rPr lang="pt-PT" dirty="0">
                <a:hlinkClick r:id="rId4"/>
              </a:rPr>
              <a:t>http://www.objectmentor.com/resources/articles/Principles_and_Patterns.pdf</a:t>
            </a:r>
            <a:r>
              <a:rPr lang="pt-PT" dirty="0"/>
              <a:t> </a:t>
            </a:r>
          </a:p>
          <a:p>
            <a:r>
              <a:rPr lang="en-US" dirty="0"/>
              <a:t>Design Patterns-Elements of Reusable Object-oriented Software, Gamma et al. (Gang of Four)</a:t>
            </a:r>
            <a:endParaRPr lang="pt-PT" dirty="0"/>
          </a:p>
        </p:txBody>
      </p:sp>
      <p:sp>
        <p:nvSpPr>
          <p:cNvPr id="4" name="Slide Number Placeholder 3"/>
          <p:cNvSpPr>
            <a:spLocks noGrp="1"/>
          </p:cNvSpPr>
          <p:nvPr>
            <p:ph type="sldNum" sz="quarter" idx="12"/>
          </p:nvPr>
        </p:nvSpPr>
        <p:spPr/>
        <p:txBody>
          <a:bodyPr/>
          <a:lstStyle/>
          <a:p>
            <a:fld id="{16D27FEB-1A7F-4D9F-9B0F-68A76689717A}" type="slidenum">
              <a:rPr lang="en-US" smtClean="0"/>
              <a:pPr/>
              <a:t>16</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804343052"/>
      </p:ext>
    </p:extLst>
  </p:cSld>
  <p:clrMapOvr>
    <a:masterClrMapping/>
  </p:clrMapOvr>
  <mc:AlternateContent xmlns:mc="http://schemas.openxmlformats.org/markup-compatibility/2006">
    <mc:Choice xmlns:p14="http://schemas.microsoft.com/office/powerpoint/2010/main" Requires="p14">
      <p:transition spd="slow" p14:dur="2000" advTm="27685"/>
    </mc:Choice>
    <mc:Fallback>
      <p:transition spd="slow" advTm="27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pt-PT" dirty="0"/>
              <a:t>Como preparar o código para modificação?</a:t>
            </a:r>
          </a:p>
        </p:txBody>
      </p:sp>
      <p:sp>
        <p:nvSpPr>
          <p:cNvPr id="3" name="Content Placeholder 2"/>
          <p:cNvSpPr>
            <a:spLocks noGrp="1"/>
          </p:cNvSpPr>
          <p:nvPr>
            <p:ph type="body" idx="1"/>
          </p:nvPr>
        </p:nvSpPr>
        <p:spPr/>
        <p:txBody>
          <a:bodyPr>
            <a:normAutofit/>
          </a:bodyPr>
          <a:lstStyle/>
          <a:p>
            <a:r>
              <a:rPr lang="pt-PT" dirty="0" smtClean="0"/>
              <a:t>Composição de comportamentos</a:t>
            </a:r>
            <a:endParaRPr lang="pt-PT" dirty="0"/>
          </a:p>
        </p:txBody>
      </p:sp>
      <p:sp>
        <p:nvSpPr>
          <p:cNvPr id="4" name="Slide Number Placeholder 3"/>
          <p:cNvSpPr>
            <a:spLocks noGrp="1"/>
          </p:cNvSpPr>
          <p:nvPr>
            <p:ph type="sldNum" sz="quarter" idx="12"/>
          </p:nvPr>
        </p:nvSpPr>
        <p:spPr/>
        <p:txBody>
          <a:bodyPr/>
          <a:lstStyle/>
          <a:p>
            <a:fld id="{16D27FEB-1A7F-4D9F-9B0F-68A76689717A}" type="slidenum">
              <a:rPr lang="en-US" smtClean="0"/>
              <a:pPr/>
              <a:t>2</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306840839"/>
      </p:ext>
    </p:extLst>
  </p:cSld>
  <p:clrMapOvr>
    <a:masterClrMapping/>
  </p:clrMapOvr>
  <mc:AlternateContent xmlns:mc="http://schemas.openxmlformats.org/markup-compatibility/2006">
    <mc:Choice xmlns:p14="http://schemas.microsoft.com/office/powerpoint/2010/main" Requires="p14">
      <p:transition spd="slow" p14:dur="2000" advTm="30047"/>
    </mc:Choice>
    <mc:Fallback>
      <p:transition spd="slow" advTm="30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4130" name="Rectangle 2"/>
          <p:cNvSpPr>
            <a:spLocks noGrp="1" noChangeArrowheads="1"/>
          </p:cNvSpPr>
          <p:nvPr>
            <p:ph type="title"/>
          </p:nvPr>
        </p:nvSpPr>
        <p:spPr/>
        <p:txBody>
          <a:bodyPr/>
          <a:lstStyle/>
          <a:p>
            <a:r>
              <a:rPr lang="pt-PT"/>
              <a:t>Decorator</a:t>
            </a:r>
          </a:p>
        </p:txBody>
      </p:sp>
      <p:sp>
        <p:nvSpPr>
          <p:cNvPr id="1584131" name="Rectangle 3"/>
          <p:cNvSpPr>
            <a:spLocks noGrp="1" noChangeArrowheads="1"/>
          </p:cNvSpPr>
          <p:nvPr>
            <p:ph idx="1"/>
          </p:nvPr>
        </p:nvSpPr>
        <p:spPr/>
        <p:txBody>
          <a:bodyPr/>
          <a:lstStyle/>
          <a:p>
            <a:r>
              <a:rPr lang="pt-PT" b="1"/>
              <a:t>Problem:</a:t>
            </a:r>
          </a:p>
          <a:p>
            <a:pPr lvl="1"/>
            <a:r>
              <a:rPr lang="en-US"/>
              <a:t>Allow functionally to be layered around an abstraction, but still dynamically changeable.</a:t>
            </a:r>
            <a:endParaRPr lang="pt-PT"/>
          </a:p>
          <a:p>
            <a:r>
              <a:rPr lang="pt-PT" b="1"/>
              <a:t>Solution:</a:t>
            </a:r>
          </a:p>
          <a:p>
            <a:pPr lvl="1"/>
            <a:r>
              <a:rPr lang="en-US"/>
              <a:t>Combine inheritance and composition. By making an object that both subclasses from anther class and holds an instance of the class, can add new behavior while referring all other behavior to the original class.</a:t>
            </a:r>
            <a:endParaRPr lang="pt-PT"/>
          </a:p>
        </p:txBody>
      </p:sp>
      <p:sp>
        <p:nvSpPr>
          <p:cNvPr id="5" name="Slide Number Placeholder 4"/>
          <p:cNvSpPr>
            <a:spLocks noGrp="1"/>
          </p:cNvSpPr>
          <p:nvPr>
            <p:ph type="sldNum" sz="quarter" idx="12"/>
          </p:nvPr>
        </p:nvSpPr>
        <p:spPr/>
        <p:txBody>
          <a:bodyPr>
            <a:normAutofit fontScale="77500" lnSpcReduction="20000"/>
          </a:bodyPr>
          <a:lstStyle/>
          <a:p>
            <a:fld id="{81F67188-0B09-4AC0-9472-1652D9B122CE}" type="slidenum">
              <a:rPr lang="en-US" altLang="en-US"/>
              <a:pPr/>
              <a:t>3</a:t>
            </a:fld>
            <a:endParaRPr lang="en-US" altLang="en-US"/>
          </a:p>
          <a:p>
            <a:r>
              <a:rPr lang="en-US" altLang="en-US"/>
              <a:t>ISEP/IPP</a:t>
            </a:r>
          </a:p>
        </p:txBody>
      </p:sp>
      <p:sp>
        <p:nvSpPr>
          <p:cNvPr id="6" name="AutoShape 4"/>
          <p:cNvSpPr>
            <a:spLocks noChangeArrowheads="1"/>
          </p:cNvSpPr>
          <p:nvPr/>
        </p:nvSpPr>
        <p:spPr bwMode="auto">
          <a:xfrm>
            <a:off x="7500938" y="214313"/>
            <a:ext cx="1439862" cy="576262"/>
          </a:xfrm>
          <a:prstGeom prst="foldedCorner">
            <a:avLst>
              <a:gd name="adj" fmla="val 12500"/>
            </a:avLst>
          </a:prstGeom>
          <a:solidFill>
            <a:schemeClr val="accent1"/>
          </a:solidFill>
          <a:ln w="38100">
            <a:solidFill>
              <a:schemeClr val="tx2"/>
            </a:solidFill>
            <a:round/>
            <a:headEnd/>
            <a:tailEnd type="none" w="sm" len="sm"/>
          </a:ln>
        </p:spPr>
        <p:txBody>
          <a:bodyPr wrap="none" anchor="ctr"/>
          <a:lstStyle/>
          <a:p>
            <a:pPr algn="ctr"/>
            <a:r>
              <a:rPr lang="en-GB" b="1" dirty="0" err="1">
                <a:solidFill>
                  <a:schemeClr val="tx2"/>
                </a:solidFill>
              </a:rPr>
              <a:t>GoF</a:t>
            </a:r>
            <a:endParaRPr lang="en-GB" b="1" dirty="0">
              <a:solidFill>
                <a:schemeClr val="tx2"/>
              </a:solidFil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685090378"/>
      </p:ext>
    </p:extLst>
  </p:cSld>
  <p:clrMapOvr>
    <a:masterClrMapping/>
  </p:clrMapOvr>
  <mc:AlternateContent xmlns:mc="http://schemas.openxmlformats.org/markup-compatibility/2006">
    <mc:Choice xmlns:p14="http://schemas.microsoft.com/office/powerpoint/2010/main" Requires="p14">
      <p:transition spd="slow" p14:dur="2000" advTm="85736"/>
    </mc:Choice>
    <mc:Fallback>
      <p:transition spd="slow" advTm="85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5154" name="Rectangle 2"/>
          <p:cNvSpPr>
            <a:spLocks noGrp="1" noChangeArrowheads="1"/>
          </p:cNvSpPr>
          <p:nvPr>
            <p:ph type="title"/>
          </p:nvPr>
        </p:nvSpPr>
        <p:spPr/>
        <p:txBody>
          <a:bodyPr/>
          <a:lstStyle/>
          <a:p>
            <a:r>
              <a:rPr lang="pt-PT"/>
              <a:t>Decorator</a:t>
            </a:r>
          </a:p>
        </p:txBody>
      </p:sp>
      <p:sp>
        <p:nvSpPr>
          <p:cNvPr id="1585155" name="Rectangle 3"/>
          <p:cNvSpPr>
            <a:spLocks noGrp="1" noChangeArrowheads="1"/>
          </p:cNvSpPr>
          <p:nvPr>
            <p:ph sz="half" idx="1"/>
          </p:nvPr>
        </p:nvSpPr>
        <p:spPr/>
        <p:txBody>
          <a:bodyPr/>
          <a:lstStyle/>
          <a:p>
            <a:pPr marL="0" indent="0">
              <a:buNone/>
            </a:pPr>
            <a:r>
              <a:rPr lang="en-GB" sz="2400" i="1" dirty="0"/>
              <a:t>Dynamically attach additional responsibilities to an object. Decorators provide a flexible alternative to </a:t>
            </a:r>
            <a:r>
              <a:rPr lang="en-GB" sz="2400" i="1" dirty="0" err="1"/>
              <a:t>subclassing</a:t>
            </a:r>
            <a:r>
              <a:rPr lang="en-GB" sz="2400" i="1" dirty="0"/>
              <a:t> for extending functionality. </a:t>
            </a:r>
            <a:endParaRPr lang="pt-PT" sz="2400" i="1" dirty="0"/>
          </a:p>
        </p:txBody>
      </p:sp>
      <p:sp>
        <p:nvSpPr>
          <p:cNvPr id="2" name="Content Placeholder 1"/>
          <p:cNvSpPr>
            <a:spLocks noGrp="1"/>
          </p:cNvSpPr>
          <p:nvPr>
            <p:ph sz="half" idx="2"/>
          </p:nvPr>
        </p:nvSpPr>
        <p:spPr/>
        <p:txBody>
          <a:bodyPr/>
          <a:lstStyle/>
          <a:p>
            <a:endParaRPr lang="pt-PT"/>
          </a:p>
        </p:txBody>
      </p:sp>
      <p:pic>
        <p:nvPicPr>
          <p:cNvPr id="1585156" name="Picture 4" descr="decorator"/>
          <p:cNvPicPr>
            <a:picLocks noChangeAspect="1" noChangeArrowheads="1"/>
          </p:cNvPicPr>
          <p:nvPr/>
        </p:nvPicPr>
        <p:blipFill>
          <a:blip r:embed="rId5" cstate="print"/>
          <a:srcRect/>
          <a:stretch>
            <a:fillRect/>
          </a:stretch>
        </p:blipFill>
        <p:spPr bwMode="auto">
          <a:xfrm>
            <a:off x="4577357" y="1712150"/>
            <a:ext cx="4433888" cy="3662363"/>
          </a:xfrm>
          <a:prstGeom prst="rect">
            <a:avLst/>
          </a:prstGeom>
          <a:noFill/>
        </p:spPr>
      </p:pic>
      <p:sp>
        <p:nvSpPr>
          <p:cNvPr id="1585157" name="Text Box 5"/>
          <p:cNvSpPr txBox="1">
            <a:spLocks noChangeArrowheads="1"/>
          </p:cNvSpPr>
          <p:nvPr/>
        </p:nvSpPr>
        <p:spPr bwMode="auto">
          <a:xfrm>
            <a:off x="4629149" y="6188076"/>
            <a:ext cx="4547907" cy="584775"/>
          </a:xfrm>
          <a:prstGeom prst="rect">
            <a:avLst/>
          </a:prstGeom>
          <a:noFill/>
          <a:ln w="38100">
            <a:noFill/>
            <a:miter lim="800000"/>
            <a:headEnd/>
            <a:tailEnd type="none" w="sm" len="sm"/>
          </a:ln>
          <a:effectLst/>
        </p:spPr>
        <p:txBody>
          <a:bodyPr wrap="square">
            <a:spAutoFit/>
          </a:bodyPr>
          <a:lstStyle/>
          <a:p>
            <a:pPr>
              <a:spcBef>
                <a:spcPct val="50000"/>
              </a:spcBef>
            </a:pPr>
            <a:r>
              <a:rPr lang="pt-PT" sz="1600" i="1" dirty="0" err="1"/>
              <a:t>source</a:t>
            </a:r>
            <a:r>
              <a:rPr lang="pt-PT" sz="1600" dirty="0"/>
              <a:t>: </a:t>
            </a:r>
            <a:r>
              <a:rPr lang="en-US" sz="1600" dirty="0"/>
              <a:t>Design Patterns: Elements of Reusable Object-Oriented Software</a:t>
            </a:r>
            <a:endParaRPr lang="pt-PT" sz="16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1457520466"/>
      </p:ext>
    </p:extLst>
  </p:cSld>
  <p:clrMapOvr>
    <a:masterClrMapping/>
  </p:clrMapOvr>
  <mc:AlternateContent xmlns:mc="http://schemas.openxmlformats.org/markup-compatibility/2006">
    <mc:Choice xmlns:p14="http://schemas.microsoft.com/office/powerpoint/2010/main" Requires="p14">
      <p:transition spd="slow" p14:dur="2000" advTm="151156"/>
    </mc:Choice>
    <mc:Fallback>
      <p:transition spd="slow" advTm="151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86178" name="Rectangle 2"/>
          <p:cNvSpPr>
            <a:spLocks noGrp="1" noChangeArrowheads="1"/>
          </p:cNvSpPr>
          <p:nvPr>
            <p:ph type="title"/>
          </p:nvPr>
        </p:nvSpPr>
        <p:spPr/>
        <p:txBody>
          <a:bodyPr/>
          <a:lstStyle/>
          <a:p>
            <a:r>
              <a:rPr lang="pt-PT"/>
              <a:t>Participantes</a:t>
            </a:r>
            <a:endParaRPr lang="en-GB"/>
          </a:p>
        </p:txBody>
      </p:sp>
      <p:sp>
        <p:nvSpPr>
          <p:cNvPr id="1586179" name="Rectangle 3"/>
          <p:cNvSpPr>
            <a:spLocks noGrp="1" noChangeArrowheads="1"/>
          </p:cNvSpPr>
          <p:nvPr>
            <p:ph idx="1"/>
          </p:nvPr>
        </p:nvSpPr>
        <p:spPr>
          <a:xfrm>
            <a:off x="1331913" y="1719263"/>
            <a:ext cx="7561262" cy="4373562"/>
          </a:xfrm>
        </p:spPr>
        <p:txBody>
          <a:bodyPr/>
          <a:lstStyle/>
          <a:p>
            <a:r>
              <a:rPr lang="en-GB" sz="2400" b="1">
                <a:latin typeface="Courier New" pitchFamily="49" charset="0"/>
              </a:rPr>
              <a:t>Component</a:t>
            </a:r>
            <a:r>
              <a:rPr lang="en-GB" sz="2400" b="1"/>
              <a:t> </a:t>
            </a:r>
            <a:r>
              <a:rPr lang="en-GB" sz="2400"/>
              <a:t> </a:t>
            </a:r>
          </a:p>
          <a:p>
            <a:pPr lvl="1"/>
            <a:r>
              <a:rPr lang="en-GB" sz="2000"/>
              <a:t>defines the interface for objects that can have responsibilities added to them dynamically. </a:t>
            </a:r>
          </a:p>
          <a:p>
            <a:r>
              <a:rPr lang="en-GB" sz="2400" b="1">
                <a:latin typeface="Courier New" pitchFamily="49" charset="0"/>
              </a:rPr>
              <a:t>ConcreteComponent</a:t>
            </a:r>
            <a:r>
              <a:rPr lang="en-GB" sz="2400" b="1"/>
              <a:t> </a:t>
            </a:r>
            <a:r>
              <a:rPr lang="en-GB" sz="2400"/>
              <a:t>   </a:t>
            </a:r>
          </a:p>
          <a:p>
            <a:pPr lvl="1"/>
            <a:r>
              <a:rPr lang="en-GB" sz="2000"/>
              <a:t>defines an object to which additional responsibilities can be attached. </a:t>
            </a:r>
          </a:p>
          <a:p>
            <a:r>
              <a:rPr lang="en-GB" sz="2400" b="1">
                <a:latin typeface="Courier New" pitchFamily="49" charset="0"/>
              </a:rPr>
              <a:t>Decorator</a:t>
            </a:r>
            <a:r>
              <a:rPr lang="en-GB" sz="2400" b="1"/>
              <a:t> </a:t>
            </a:r>
            <a:r>
              <a:rPr lang="en-GB" sz="2400"/>
              <a:t>  </a:t>
            </a:r>
          </a:p>
          <a:p>
            <a:pPr lvl="1"/>
            <a:r>
              <a:rPr lang="en-GB" sz="2000"/>
              <a:t>maintains a reference to a </a:t>
            </a:r>
            <a:r>
              <a:rPr lang="en-GB" sz="2000" b="1">
                <a:latin typeface="Courier New" pitchFamily="49" charset="0"/>
              </a:rPr>
              <a:t>Component</a:t>
            </a:r>
            <a:r>
              <a:rPr lang="en-GB" sz="2000"/>
              <a:t> object and defines an interface that conforms to </a:t>
            </a:r>
            <a:r>
              <a:rPr lang="en-GB" sz="2000" b="1">
                <a:latin typeface="Courier New" pitchFamily="49" charset="0"/>
              </a:rPr>
              <a:t>Component</a:t>
            </a:r>
            <a:r>
              <a:rPr lang="en-GB" sz="2000"/>
              <a:t>'s interface. </a:t>
            </a:r>
          </a:p>
          <a:p>
            <a:r>
              <a:rPr lang="en-GB" sz="2400" b="1">
                <a:latin typeface="Courier New" pitchFamily="49" charset="0"/>
              </a:rPr>
              <a:t>ConcreteDecorator</a:t>
            </a:r>
            <a:r>
              <a:rPr lang="en-GB" sz="2400" b="1"/>
              <a:t> </a:t>
            </a:r>
            <a:r>
              <a:rPr lang="en-GB" sz="2400"/>
              <a:t>  </a:t>
            </a:r>
          </a:p>
          <a:p>
            <a:pPr lvl="1"/>
            <a:r>
              <a:rPr lang="en-GB" sz="2000"/>
              <a:t>adds responsibilities to the component. </a:t>
            </a:r>
          </a:p>
        </p:txBody>
      </p:sp>
      <p:sp>
        <p:nvSpPr>
          <p:cNvPr id="5" name="Slide Number Placeholder 4"/>
          <p:cNvSpPr>
            <a:spLocks noGrp="1"/>
          </p:cNvSpPr>
          <p:nvPr>
            <p:ph type="sldNum" sz="quarter" idx="12"/>
          </p:nvPr>
        </p:nvSpPr>
        <p:spPr/>
        <p:txBody>
          <a:bodyPr>
            <a:normAutofit fontScale="77500" lnSpcReduction="20000"/>
          </a:bodyPr>
          <a:lstStyle/>
          <a:p>
            <a:fld id="{D5177774-64A1-4B2F-B2C6-A636BC54422C}" type="slidenum">
              <a:rPr lang="en-US" altLang="en-US"/>
              <a:pPr/>
              <a:t>5</a:t>
            </a:fld>
            <a:endParaRPr lang="en-US" altLang="en-US"/>
          </a:p>
          <a:p>
            <a:r>
              <a:rPr lang="en-US" altLang="en-US"/>
              <a:t>ISEP/IPP</a:t>
            </a:r>
          </a:p>
        </p:txBody>
      </p:sp>
    </p:spTree>
    <p:extLst>
      <p:ext uri="{BB962C8B-B14F-4D97-AF65-F5344CB8AC3E}">
        <p14:creationId xmlns:p14="http://schemas.microsoft.com/office/powerpoint/2010/main" val="5739746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02" name="Rectangle 2"/>
          <p:cNvSpPr>
            <a:spLocks noGrp="1" noChangeArrowheads="1"/>
          </p:cNvSpPr>
          <p:nvPr>
            <p:ph type="title"/>
          </p:nvPr>
        </p:nvSpPr>
        <p:spPr/>
        <p:txBody>
          <a:bodyPr/>
          <a:lstStyle/>
          <a:p>
            <a:r>
              <a:rPr lang="pt-PT" dirty="0" smtClean="0"/>
              <a:t>Exemplo (1): contexto</a:t>
            </a:r>
            <a:endParaRPr lang="en-US" dirty="0"/>
          </a:p>
        </p:txBody>
      </p:sp>
      <p:sp>
        <p:nvSpPr>
          <p:cNvPr id="1587204" name="Rectangle 4"/>
          <p:cNvSpPr>
            <a:spLocks noGrp="1" noChangeArrowheads="1"/>
          </p:cNvSpPr>
          <p:nvPr>
            <p:ph idx="1"/>
          </p:nvPr>
        </p:nvSpPr>
        <p:spPr>
          <a:xfrm>
            <a:off x="539552" y="1719263"/>
            <a:ext cx="7561262" cy="4949825"/>
          </a:xfrm>
        </p:spPr>
        <p:txBody>
          <a:bodyPr/>
          <a:lstStyle/>
          <a:p>
            <a:pPr>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interface</a:t>
            </a:r>
            <a:r>
              <a:rPr lang="en-US" sz="1600" b="1" dirty="0">
                <a:latin typeface="Courier New" pitchFamily="49" charset="0"/>
              </a:rPr>
              <a:t> </a:t>
            </a:r>
            <a:r>
              <a:rPr lang="en-US" sz="1600" b="1" dirty="0" err="1">
                <a:latin typeface="Courier New" pitchFamily="49" charset="0"/>
              </a:rPr>
              <a:t>IAcessoDados</a:t>
            </a:r>
            <a:endParaRPr lang="en-US" sz="1600" b="1" dirty="0">
              <a:latin typeface="Courier New" pitchFamily="49" charset="0"/>
            </a:endParaRPr>
          </a:p>
          <a:p>
            <a:pPr>
              <a:buFont typeface="Wingdings" pitchFamily="2" charset="2"/>
              <a:buNone/>
            </a:pPr>
            <a:r>
              <a:rPr lang="en-US" sz="1600" b="1" dirty="0">
                <a:latin typeface="Courier New" pitchFamily="49" charset="0"/>
              </a:rPr>
              <a:t>	{</a:t>
            </a:r>
          </a:p>
          <a:p>
            <a:pPr>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a:t>
            </a:r>
            <a:r>
              <a:rPr lang="en-US" sz="1600" b="1" dirty="0" err="1">
                <a:solidFill>
                  <a:srgbClr val="000099"/>
                </a:solidFill>
                <a:latin typeface="Courier New" pitchFamily="49" charset="0"/>
              </a:rPr>
              <a:t>bool</a:t>
            </a:r>
            <a:r>
              <a:rPr lang="en-US" sz="1600" b="1" dirty="0">
                <a:latin typeface="Courier New" pitchFamily="49" charset="0"/>
              </a:rPr>
              <a:t> Insert(</a:t>
            </a:r>
            <a:r>
              <a:rPr lang="en-US" sz="1600" b="1" dirty="0">
                <a:solidFill>
                  <a:srgbClr val="000099"/>
                </a:solidFill>
                <a:latin typeface="Courier New" pitchFamily="49" charset="0"/>
              </a:rPr>
              <a:t>object</a:t>
            </a:r>
            <a:r>
              <a:rPr lang="en-US" sz="1600" b="1" dirty="0">
                <a:latin typeface="Courier New" pitchFamily="49" charset="0"/>
              </a:rPr>
              <a:t> r);</a:t>
            </a:r>
          </a:p>
          <a:p>
            <a:pPr>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a:t>
            </a:r>
            <a:r>
              <a:rPr lang="en-US" sz="1600" b="1" dirty="0" err="1">
                <a:solidFill>
                  <a:srgbClr val="000099"/>
                </a:solidFill>
                <a:latin typeface="Courier New" pitchFamily="49" charset="0"/>
              </a:rPr>
              <a:t>bool</a:t>
            </a:r>
            <a:r>
              <a:rPr lang="en-US" sz="1600" b="1" dirty="0">
                <a:latin typeface="Courier New" pitchFamily="49" charset="0"/>
              </a:rPr>
              <a:t> Delete(</a:t>
            </a:r>
            <a:r>
              <a:rPr lang="en-US" sz="1600" b="1" dirty="0">
                <a:solidFill>
                  <a:srgbClr val="000099"/>
                </a:solidFill>
                <a:latin typeface="Courier New" pitchFamily="49" charset="0"/>
              </a:rPr>
              <a:t>object</a:t>
            </a:r>
            <a:r>
              <a:rPr lang="en-US" sz="1600" b="1" dirty="0">
                <a:latin typeface="Courier New" pitchFamily="49" charset="0"/>
              </a:rPr>
              <a:t> r);</a:t>
            </a:r>
          </a:p>
          <a:p>
            <a:pPr>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a:t>
            </a:r>
            <a:r>
              <a:rPr lang="en-US" sz="1600" b="1" dirty="0" err="1">
                <a:solidFill>
                  <a:srgbClr val="000099"/>
                </a:solidFill>
                <a:latin typeface="Courier New" pitchFamily="49" charset="0"/>
              </a:rPr>
              <a:t>bool</a:t>
            </a:r>
            <a:r>
              <a:rPr lang="en-US" sz="1600" b="1" dirty="0">
                <a:latin typeface="Courier New" pitchFamily="49" charset="0"/>
              </a:rPr>
              <a:t> Update(</a:t>
            </a:r>
            <a:r>
              <a:rPr lang="en-US" sz="1600" b="1" dirty="0">
                <a:solidFill>
                  <a:srgbClr val="000099"/>
                </a:solidFill>
                <a:latin typeface="Courier New" pitchFamily="49" charset="0"/>
              </a:rPr>
              <a:t>object</a:t>
            </a:r>
            <a:r>
              <a:rPr lang="en-US" sz="1600" b="1" dirty="0">
                <a:latin typeface="Courier New" pitchFamily="49" charset="0"/>
              </a:rPr>
              <a:t> r);</a:t>
            </a:r>
          </a:p>
          <a:p>
            <a:pPr>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object</a:t>
            </a:r>
            <a:r>
              <a:rPr lang="en-US" sz="1600" b="1" dirty="0">
                <a:latin typeface="Courier New" pitchFamily="49" charset="0"/>
              </a:rPr>
              <a:t> Load(</a:t>
            </a:r>
            <a:r>
              <a:rPr lang="en-US" sz="1600" b="1" dirty="0">
                <a:solidFill>
                  <a:srgbClr val="000099"/>
                </a:solidFill>
                <a:latin typeface="Courier New" pitchFamily="49" charset="0"/>
              </a:rPr>
              <a:t>object</a:t>
            </a:r>
            <a:r>
              <a:rPr lang="en-US" sz="1600" b="1" dirty="0">
                <a:latin typeface="Courier New" pitchFamily="49" charset="0"/>
              </a:rPr>
              <a:t> id);</a:t>
            </a:r>
          </a:p>
          <a:p>
            <a:pPr>
              <a:buFont typeface="Wingdings" pitchFamily="2" charset="2"/>
              <a:buNone/>
            </a:pPr>
            <a:r>
              <a:rPr lang="en-US" sz="1600" b="1" dirty="0">
                <a:latin typeface="Courier New" pitchFamily="49" charset="0"/>
              </a:rPr>
              <a:t>	}</a:t>
            </a:r>
          </a:p>
          <a:p>
            <a:pPr>
              <a:lnSpc>
                <a:spcPct val="80000"/>
              </a:lnSpc>
              <a:buFont typeface="Wingdings" pitchFamily="2" charset="2"/>
              <a:buNone/>
            </a:pPr>
            <a:endParaRPr lang="pt-PT" sz="1600" b="1" dirty="0" smtClean="0">
              <a:latin typeface="Courier New" pitchFamily="49" charset="0"/>
            </a:endParaRP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class</a:t>
            </a:r>
            <a:r>
              <a:rPr lang="en-US" sz="1600" b="1" dirty="0">
                <a:latin typeface="Courier New" pitchFamily="49" charset="0"/>
              </a:rPr>
              <a:t> </a:t>
            </a:r>
            <a:r>
              <a:rPr lang="en-US" sz="1600" b="1" dirty="0" err="1">
                <a:latin typeface="Courier New" pitchFamily="49" charset="0"/>
              </a:rPr>
              <a:t>PessoaAcessoDados</a:t>
            </a:r>
            <a:r>
              <a:rPr lang="en-US" sz="1600" b="1" dirty="0">
                <a:latin typeface="Courier New" pitchFamily="49" charset="0"/>
              </a:rPr>
              <a:t> </a:t>
            </a:r>
            <a:r>
              <a:rPr lang="en-US" sz="1600" b="1" dirty="0">
                <a:solidFill>
                  <a:srgbClr val="000099"/>
                </a:solidFill>
                <a:latin typeface="Courier New" pitchFamily="49" charset="0"/>
              </a:rPr>
              <a:t>implements</a:t>
            </a:r>
            <a:r>
              <a:rPr lang="en-US" sz="1600" b="1" dirty="0">
                <a:solidFill>
                  <a:srgbClr val="FF0000"/>
                </a:solidFill>
                <a:latin typeface="Courier New" pitchFamily="49" charset="0"/>
              </a:rPr>
              <a:t> </a:t>
            </a:r>
            <a:r>
              <a:rPr lang="en-US" sz="1600" b="1" dirty="0" err="1">
                <a:latin typeface="Courier New" pitchFamily="49" charset="0"/>
              </a:rPr>
              <a:t>IAcessoDados</a:t>
            </a: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a:t>
            </a:r>
            <a:r>
              <a:rPr lang="en-US" sz="1600" b="1" dirty="0">
                <a:latin typeface="Courier New" pitchFamily="49" charset="0"/>
              </a:rPr>
              <a:t> </a:t>
            </a:r>
            <a:r>
              <a:rPr lang="en-US" sz="1600" b="1" dirty="0" err="1">
                <a:latin typeface="Courier New" pitchFamily="49" charset="0"/>
              </a:rPr>
              <a:t>PessoaAcessoDados</a:t>
            </a:r>
            <a:r>
              <a:rPr lang="en-US" sz="1600" b="1" dirty="0">
                <a:latin typeface="Courier New" pitchFamily="49" charset="0"/>
              </a:rPr>
              <a:t>() { ...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bool</a:t>
            </a:r>
            <a:r>
              <a:rPr lang="en-US" sz="1600" b="1" dirty="0">
                <a:latin typeface="Courier New" pitchFamily="49" charset="0"/>
              </a:rPr>
              <a:t> Insert(</a:t>
            </a:r>
            <a:r>
              <a:rPr lang="en-US" sz="1600" b="1" dirty="0">
                <a:solidFill>
                  <a:srgbClr val="000099"/>
                </a:solidFill>
                <a:latin typeface="Courier New" pitchFamily="49" charset="0"/>
              </a:rPr>
              <a:t>object</a:t>
            </a:r>
            <a:r>
              <a:rPr lang="en-US" sz="1600" b="1" dirty="0">
                <a:latin typeface="Courier New" pitchFamily="49" charset="0"/>
              </a:rPr>
              <a:t> r) { ...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bool</a:t>
            </a:r>
            <a:r>
              <a:rPr lang="en-US" sz="1600" b="1" dirty="0">
                <a:latin typeface="Courier New" pitchFamily="49" charset="0"/>
              </a:rPr>
              <a:t> Delete(</a:t>
            </a:r>
            <a:r>
              <a:rPr lang="en-US" sz="1600" b="1" dirty="0">
                <a:solidFill>
                  <a:srgbClr val="000099"/>
                </a:solidFill>
                <a:latin typeface="Courier New" pitchFamily="49" charset="0"/>
              </a:rPr>
              <a:t>object</a:t>
            </a:r>
            <a:r>
              <a:rPr lang="en-US" sz="1600" b="1" dirty="0">
                <a:latin typeface="Courier New" pitchFamily="49" charset="0"/>
              </a:rPr>
              <a:t> r) { ...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bool</a:t>
            </a:r>
            <a:r>
              <a:rPr lang="en-US" sz="1600" b="1" dirty="0">
                <a:latin typeface="Courier New" pitchFamily="49" charset="0"/>
              </a:rPr>
              <a:t> Update(</a:t>
            </a:r>
            <a:r>
              <a:rPr lang="en-US" sz="1600" b="1" dirty="0">
                <a:solidFill>
                  <a:srgbClr val="000099"/>
                </a:solidFill>
                <a:latin typeface="Courier New" pitchFamily="49" charset="0"/>
              </a:rPr>
              <a:t>object</a:t>
            </a:r>
            <a:r>
              <a:rPr lang="en-US" sz="1600" b="1" dirty="0">
                <a:latin typeface="Courier New" pitchFamily="49" charset="0"/>
              </a:rPr>
              <a:t> r) { ...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object</a:t>
            </a:r>
            <a:r>
              <a:rPr lang="en-US" sz="1600" b="1" dirty="0">
                <a:latin typeface="Courier New" pitchFamily="49" charset="0"/>
              </a:rPr>
              <a:t> Load(</a:t>
            </a:r>
            <a:r>
              <a:rPr lang="en-US" sz="1600" b="1" dirty="0">
                <a:solidFill>
                  <a:srgbClr val="000099"/>
                </a:solidFill>
                <a:latin typeface="Courier New" pitchFamily="49" charset="0"/>
              </a:rPr>
              <a:t>object</a:t>
            </a:r>
            <a:r>
              <a:rPr lang="en-US" sz="1600" b="1" dirty="0">
                <a:latin typeface="Courier New" pitchFamily="49" charset="0"/>
              </a:rPr>
              <a:t> id) { ... }</a:t>
            </a:r>
          </a:p>
          <a:p>
            <a:pPr>
              <a:lnSpc>
                <a:spcPct val="80000"/>
              </a:lnSpc>
              <a:buFont typeface="Wingdings" pitchFamily="2" charset="2"/>
              <a:buNone/>
            </a:pPr>
            <a:r>
              <a:rPr lang="en-US" sz="1600" b="1" dirty="0">
                <a:latin typeface="Courier New" pitchFamily="49" charset="0"/>
              </a:rPr>
              <a:t>	}</a:t>
            </a:r>
          </a:p>
          <a:p>
            <a:pPr>
              <a:buFont typeface="Wingdings" pitchFamily="2" charset="2"/>
              <a:buNone/>
            </a:pPr>
            <a:endParaRPr lang="en-US" sz="1600" b="1" dirty="0">
              <a:latin typeface="Courier New" pitchFamily="49" charset="0"/>
            </a:endParaRPr>
          </a:p>
        </p:txBody>
      </p:sp>
      <p:sp>
        <p:nvSpPr>
          <p:cNvPr id="6" name="Slide Number Placeholder 4"/>
          <p:cNvSpPr>
            <a:spLocks noGrp="1"/>
          </p:cNvSpPr>
          <p:nvPr>
            <p:ph type="sldNum" sz="quarter" idx="12"/>
          </p:nvPr>
        </p:nvSpPr>
        <p:spPr/>
        <p:txBody>
          <a:bodyPr>
            <a:normAutofit fontScale="77500" lnSpcReduction="20000"/>
          </a:bodyPr>
          <a:lstStyle/>
          <a:p>
            <a:fld id="{4374F38A-696A-472F-87EE-B11A45B3A500}" type="slidenum">
              <a:rPr lang="en-US" altLang="en-US"/>
              <a:pPr/>
              <a:t>6</a:t>
            </a:fld>
            <a:endParaRPr lang="en-US" altLang="en-US"/>
          </a:p>
          <a:p>
            <a:r>
              <a:rPr lang="en-US" altLang="en-US"/>
              <a:t>ISEP/IPP</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3914847455"/>
      </p:ext>
    </p:extLst>
  </p:cSld>
  <p:clrMapOvr>
    <a:masterClrMapping/>
  </p:clrMapOvr>
  <mc:AlternateContent xmlns:mc="http://schemas.openxmlformats.org/markup-compatibility/2006">
    <mc:Choice xmlns:p14="http://schemas.microsoft.com/office/powerpoint/2010/main" Requires="p14">
      <p:transition spd="slow" p14:dur="2000" advTm="1788"/>
    </mc:Choice>
    <mc:Fallback>
      <p:transition spd="slow" advTm="1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Exemplo (2): problema</a:t>
            </a:r>
            <a:endParaRPr lang="en-US" dirty="0"/>
          </a:p>
        </p:txBody>
      </p:sp>
      <p:sp>
        <p:nvSpPr>
          <p:cNvPr id="3" name="Content Placeholder 2"/>
          <p:cNvSpPr>
            <a:spLocks noGrp="1"/>
          </p:cNvSpPr>
          <p:nvPr>
            <p:ph idx="1"/>
          </p:nvPr>
        </p:nvSpPr>
        <p:spPr/>
        <p:txBody>
          <a:bodyPr/>
          <a:lstStyle/>
          <a:p>
            <a:r>
              <a:rPr lang="pt-BR" dirty="0"/>
              <a:t>Como acrescentar capacidades de logging a uma classe de acesso a dados já existente?</a:t>
            </a:r>
          </a:p>
          <a:p>
            <a:endParaRPr lang="pt-BR" dirty="0"/>
          </a:p>
          <a:p>
            <a:r>
              <a:rPr lang="pt-BR" dirty="0"/>
              <a:t>Tipicamente: </a:t>
            </a:r>
          </a:p>
          <a:p>
            <a:pPr lvl="1"/>
            <a:r>
              <a:rPr lang="pt-BR" dirty="0" smtClean="0"/>
              <a:t>Alterar classe existente</a:t>
            </a:r>
          </a:p>
          <a:p>
            <a:pPr lvl="1"/>
            <a:r>
              <a:rPr lang="pt-BR" dirty="0" smtClean="0"/>
              <a:t>Criar </a:t>
            </a:r>
            <a:r>
              <a:rPr lang="pt-BR" dirty="0"/>
              <a:t>subclasse com comportamento de logging.</a:t>
            </a:r>
          </a:p>
          <a:p>
            <a:endParaRPr lang="en-US" dirty="0"/>
          </a:p>
        </p:txBody>
      </p:sp>
      <p:sp>
        <p:nvSpPr>
          <p:cNvPr id="4" name="Slide Number Placeholder 3"/>
          <p:cNvSpPr>
            <a:spLocks noGrp="1"/>
          </p:cNvSpPr>
          <p:nvPr>
            <p:ph type="sldNum" sz="quarter" idx="12"/>
          </p:nvPr>
        </p:nvSpPr>
        <p:spPr/>
        <p:txBody>
          <a:bodyPr/>
          <a:lstStyle/>
          <a:p>
            <a:fld id="{16D27FEB-1A7F-4D9F-9B0F-68A76689717A}" type="slidenum">
              <a:rPr lang="en-US" smtClean="0"/>
              <a:pPr/>
              <a:t>7</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3487204773"/>
      </p:ext>
    </p:extLst>
  </p:cSld>
  <p:clrMapOvr>
    <a:masterClrMapping/>
  </p:clrMapOvr>
  <mc:AlternateContent xmlns:mc="http://schemas.openxmlformats.org/markup-compatibility/2006">
    <mc:Choice xmlns:p14="http://schemas.microsoft.com/office/powerpoint/2010/main" Requires="p14">
      <p:transition spd="slow" p14:dur="2000" advTm="63842"/>
    </mc:Choice>
    <mc:Fallback>
      <p:transition spd="slow" advTm="63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9250" name="Rectangle 2"/>
          <p:cNvSpPr>
            <a:spLocks noGrp="1" noChangeArrowheads="1"/>
          </p:cNvSpPr>
          <p:nvPr>
            <p:ph type="title"/>
          </p:nvPr>
        </p:nvSpPr>
        <p:spPr/>
        <p:txBody>
          <a:bodyPr/>
          <a:lstStyle/>
          <a:p>
            <a:r>
              <a:rPr lang="pt-PT" dirty="0"/>
              <a:t>Exemplo </a:t>
            </a:r>
            <a:r>
              <a:rPr lang="pt-PT" dirty="0" smtClean="0"/>
              <a:t>(3) </a:t>
            </a:r>
            <a:r>
              <a:rPr lang="pt-PT" dirty="0"/>
              <a:t>: solução</a:t>
            </a:r>
            <a:endParaRPr lang="en-US" dirty="0"/>
          </a:p>
        </p:txBody>
      </p:sp>
      <p:sp>
        <p:nvSpPr>
          <p:cNvPr id="1589252" name="Rectangle 4"/>
          <p:cNvSpPr>
            <a:spLocks noGrp="1" noChangeArrowheads="1"/>
          </p:cNvSpPr>
          <p:nvPr>
            <p:ph idx="1"/>
          </p:nvPr>
        </p:nvSpPr>
        <p:spPr>
          <a:xfrm>
            <a:off x="611560" y="1719263"/>
            <a:ext cx="7561262" cy="4949825"/>
          </a:xfrm>
        </p:spPr>
        <p:txBody>
          <a:bodyPr>
            <a:normAutofit/>
          </a:bodyPr>
          <a:lstStyle/>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class</a:t>
            </a:r>
            <a:r>
              <a:rPr lang="en-US" sz="1600" b="1" dirty="0">
                <a:latin typeface="Courier New" pitchFamily="49" charset="0"/>
              </a:rPr>
              <a:t> </a:t>
            </a:r>
            <a:r>
              <a:rPr lang="en-US" sz="1600" b="1" dirty="0" err="1">
                <a:latin typeface="Courier New" pitchFamily="49" charset="0"/>
              </a:rPr>
              <a:t>LoggingDecorator</a:t>
            </a:r>
            <a:r>
              <a:rPr lang="en-US" sz="1600" b="1" dirty="0">
                <a:latin typeface="Courier New" pitchFamily="49" charset="0"/>
              </a:rPr>
              <a:t> </a:t>
            </a:r>
            <a:r>
              <a:rPr lang="en-US" sz="1600" b="1" dirty="0">
                <a:solidFill>
                  <a:srgbClr val="FF0000"/>
                </a:solidFill>
                <a:latin typeface="Courier New" pitchFamily="49" charset="0"/>
              </a:rPr>
              <a:t>: </a:t>
            </a:r>
            <a:r>
              <a:rPr lang="en-US" sz="1600" b="1" dirty="0" err="1">
                <a:solidFill>
                  <a:srgbClr val="FF0000"/>
                </a:solidFill>
                <a:latin typeface="Courier New" pitchFamily="49" charset="0"/>
              </a:rPr>
              <a:t>IAcessoDados</a:t>
            </a:r>
            <a:endParaRPr lang="en-US" sz="1600" b="1" dirty="0">
              <a:solidFill>
                <a:srgbClr val="FF0000"/>
              </a:solidFill>
              <a:latin typeface="Courier New" pitchFamily="49" charset="0"/>
            </a:endParaRP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err="1">
                <a:solidFill>
                  <a:srgbClr val="FF0000"/>
                </a:solidFill>
                <a:latin typeface="Courier New" pitchFamily="49" charset="0"/>
              </a:rPr>
              <a:t>IAcessoDados</a:t>
            </a:r>
            <a:r>
              <a:rPr lang="en-US" sz="1600" b="1" dirty="0">
                <a:solidFill>
                  <a:srgbClr val="FF0000"/>
                </a:solidFill>
                <a:latin typeface="Courier New" pitchFamily="49" charset="0"/>
              </a:rPr>
              <a:t> </a:t>
            </a:r>
            <a:r>
              <a:rPr lang="en-US" sz="1600" b="1" dirty="0" err="1">
                <a:solidFill>
                  <a:srgbClr val="FF0000"/>
                </a:solidFill>
                <a:latin typeface="Courier New" pitchFamily="49" charset="0"/>
              </a:rPr>
              <a:t>componente</a:t>
            </a:r>
            <a:r>
              <a:rPr lang="en-US" sz="1600" b="1" dirty="0">
                <a:solidFill>
                  <a:srgbClr val="FF0000"/>
                </a:solidFill>
                <a:latin typeface="Courier New" pitchFamily="49" charset="0"/>
              </a:rPr>
              <a:t>;</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a:t>
            </a:r>
            <a:r>
              <a:rPr lang="en-US" sz="1600" b="1" dirty="0">
                <a:latin typeface="Courier New" pitchFamily="49" charset="0"/>
              </a:rPr>
              <a:t> </a:t>
            </a:r>
            <a:r>
              <a:rPr lang="en-US" sz="1600" b="1" dirty="0" err="1">
                <a:latin typeface="Courier New" pitchFamily="49" charset="0"/>
              </a:rPr>
              <a:t>LoggingDecorator</a:t>
            </a:r>
            <a:r>
              <a:rPr lang="en-US" sz="1600" b="1" dirty="0">
                <a:latin typeface="Courier New" pitchFamily="49" charset="0"/>
              </a:rPr>
              <a:t>(</a:t>
            </a:r>
            <a:r>
              <a:rPr lang="en-US" sz="1600" b="1" dirty="0" err="1">
                <a:latin typeface="Courier New" pitchFamily="49" charset="0"/>
              </a:rPr>
              <a:t>IAcessoDados</a:t>
            </a:r>
            <a:r>
              <a:rPr lang="en-US" sz="1600" b="1" dirty="0">
                <a:latin typeface="Courier New" pitchFamily="49" charset="0"/>
              </a:rPr>
              <a:t> </a:t>
            </a:r>
            <a:r>
              <a:rPr lang="en-US" sz="1600" b="1" dirty="0" err="1">
                <a:latin typeface="Courier New" pitchFamily="49" charset="0"/>
              </a:rPr>
              <a:t>componente</a:t>
            </a: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err="1">
                <a:solidFill>
                  <a:srgbClr val="000099"/>
                </a:solidFill>
                <a:latin typeface="Courier New" pitchFamily="49" charset="0"/>
              </a:rPr>
              <a:t>this</a:t>
            </a:r>
            <a:r>
              <a:rPr lang="en-US" sz="1600" b="1" dirty="0" err="1">
                <a:latin typeface="Courier New" pitchFamily="49" charset="0"/>
              </a:rPr>
              <a:t>.componente</a:t>
            </a:r>
            <a:r>
              <a:rPr lang="en-US" sz="1600" b="1" dirty="0">
                <a:latin typeface="Courier New" pitchFamily="49" charset="0"/>
              </a:rPr>
              <a:t> = </a:t>
            </a:r>
            <a:r>
              <a:rPr lang="en-US" sz="1600" b="1" dirty="0" err="1">
                <a:latin typeface="Courier New" pitchFamily="49" charset="0"/>
              </a:rPr>
              <a:t>componente</a:t>
            </a:r>
            <a:r>
              <a:rPr lang="en-US" sz="1600" b="1" dirty="0">
                <a:latin typeface="Courier New" pitchFamily="49" charset="0"/>
              </a:rPr>
              <a:t>;</a:t>
            </a: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solidFill>
                  <a:srgbClr val="FF0000"/>
                </a:solidFill>
                <a:latin typeface="Courier New" pitchFamily="49" charset="0"/>
              </a:rPr>
              <a:t>		public </a:t>
            </a:r>
            <a:r>
              <a:rPr lang="en-US" sz="1600" b="1" dirty="0" err="1">
                <a:solidFill>
                  <a:srgbClr val="FF0000"/>
                </a:solidFill>
                <a:latin typeface="Courier New" pitchFamily="49" charset="0"/>
              </a:rPr>
              <a:t>bool</a:t>
            </a:r>
            <a:r>
              <a:rPr lang="en-US" sz="1600" b="1" dirty="0">
                <a:solidFill>
                  <a:srgbClr val="FF0000"/>
                </a:solidFill>
                <a:latin typeface="Courier New" pitchFamily="49" charset="0"/>
              </a:rPr>
              <a:t> Insert(object r) {</a:t>
            </a:r>
          </a:p>
          <a:p>
            <a:pPr>
              <a:lnSpc>
                <a:spcPct val="80000"/>
              </a:lnSpc>
              <a:buFont typeface="Wingdings" pitchFamily="2" charset="2"/>
              <a:buNone/>
            </a:pPr>
            <a:r>
              <a:rPr lang="en-US" sz="1600" b="1" dirty="0">
                <a:solidFill>
                  <a:srgbClr val="FF0000"/>
                </a:solidFill>
                <a:latin typeface="Courier New" pitchFamily="49" charset="0"/>
              </a:rPr>
              <a:t>			</a:t>
            </a:r>
            <a:r>
              <a:rPr lang="en-US" sz="1600" b="1" dirty="0" err="1">
                <a:solidFill>
                  <a:srgbClr val="FF0000"/>
                </a:solidFill>
                <a:latin typeface="Courier New" pitchFamily="49" charset="0"/>
              </a:rPr>
              <a:t>LogOperation</a:t>
            </a:r>
            <a:r>
              <a:rPr lang="en-US" sz="1600" b="1" dirty="0">
                <a:solidFill>
                  <a:srgbClr val="FF0000"/>
                </a:solidFill>
                <a:latin typeface="Courier New" pitchFamily="49" charset="0"/>
              </a:rPr>
              <a:t>("Insert", r);</a:t>
            </a:r>
          </a:p>
          <a:p>
            <a:pPr>
              <a:lnSpc>
                <a:spcPct val="80000"/>
              </a:lnSpc>
              <a:buFont typeface="Wingdings" pitchFamily="2" charset="2"/>
              <a:buNone/>
            </a:pPr>
            <a:r>
              <a:rPr lang="en-US" sz="1600" b="1" dirty="0">
                <a:solidFill>
                  <a:srgbClr val="FF0000"/>
                </a:solidFill>
                <a:latin typeface="Courier New" pitchFamily="49" charset="0"/>
              </a:rPr>
              <a:t>			return </a:t>
            </a:r>
            <a:r>
              <a:rPr lang="en-US" sz="1600" b="1" dirty="0" err="1">
                <a:solidFill>
                  <a:srgbClr val="FF0000"/>
                </a:solidFill>
                <a:latin typeface="Courier New" pitchFamily="49" charset="0"/>
              </a:rPr>
              <a:t>componente.Insert</a:t>
            </a:r>
            <a:r>
              <a:rPr lang="en-US" sz="1600" b="1" dirty="0">
                <a:solidFill>
                  <a:srgbClr val="FF0000"/>
                </a:solidFill>
                <a:latin typeface="Courier New" pitchFamily="49" charset="0"/>
              </a:rPr>
              <a:t>(r);</a:t>
            </a:r>
          </a:p>
          <a:p>
            <a:pPr>
              <a:lnSpc>
                <a:spcPct val="80000"/>
              </a:lnSpc>
              <a:buFont typeface="Wingdings" pitchFamily="2" charset="2"/>
              <a:buNone/>
            </a:pPr>
            <a:r>
              <a:rPr lang="en-US" sz="1600" b="1" dirty="0">
                <a:solidFill>
                  <a:srgbClr val="FF0000"/>
                </a:solidFill>
                <a:latin typeface="Courier New" pitchFamily="49" charset="0"/>
              </a:rPr>
              <a:t>		}</a:t>
            </a:r>
          </a:p>
          <a:p>
            <a:pPr>
              <a:lnSpc>
                <a:spcPct val="80000"/>
              </a:lnSpc>
              <a:buFont typeface="Wingdings" pitchFamily="2" charset="2"/>
              <a:buNone/>
            </a:pPr>
            <a:endParaRPr lang="en-US" sz="1600" b="1" dirty="0">
              <a:solidFill>
                <a:srgbClr val="000099"/>
              </a:solidFill>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a:t>
            </a:r>
            <a:r>
              <a:rPr lang="en-US" sz="1600" b="1" dirty="0" err="1">
                <a:solidFill>
                  <a:srgbClr val="000099"/>
                </a:solidFill>
                <a:latin typeface="Courier New" pitchFamily="49" charset="0"/>
              </a:rPr>
              <a:t>bool</a:t>
            </a:r>
            <a:r>
              <a:rPr lang="en-US" sz="1600" b="1" dirty="0">
                <a:latin typeface="Courier New" pitchFamily="49" charset="0"/>
              </a:rPr>
              <a:t> Delete(</a:t>
            </a:r>
            <a:r>
              <a:rPr lang="en-US" sz="1600" b="1" dirty="0">
                <a:solidFill>
                  <a:srgbClr val="000099"/>
                </a:solidFill>
                <a:latin typeface="Courier New" pitchFamily="49" charset="0"/>
              </a:rPr>
              <a:t>object</a:t>
            </a:r>
            <a:r>
              <a:rPr lang="en-US" sz="1600" b="1" dirty="0">
                <a:latin typeface="Courier New" pitchFamily="49" charset="0"/>
              </a:rPr>
              <a:t> r) { ...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a:t>
            </a:r>
            <a:r>
              <a:rPr lang="en-US" sz="1600" b="1" dirty="0" err="1">
                <a:solidFill>
                  <a:srgbClr val="000099"/>
                </a:solidFill>
                <a:latin typeface="Courier New" pitchFamily="49" charset="0"/>
              </a:rPr>
              <a:t>bool</a:t>
            </a:r>
            <a:r>
              <a:rPr lang="en-US" sz="1600" b="1" dirty="0">
                <a:latin typeface="Courier New" pitchFamily="49" charset="0"/>
              </a:rPr>
              <a:t> Update(</a:t>
            </a:r>
            <a:r>
              <a:rPr lang="en-US" sz="1600" b="1" dirty="0">
                <a:solidFill>
                  <a:srgbClr val="000099"/>
                </a:solidFill>
                <a:latin typeface="Courier New" pitchFamily="49" charset="0"/>
              </a:rPr>
              <a:t>object</a:t>
            </a:r>
            <a:r>
              <a:rPr lang="en-US" sz="1600" b="1" dirty="0">
                <a:latin typeface="Courier New" pitchFamily="49" charset="0"/>
              </a:rPr>
              <a:t> r) { ...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object</a:t>
            </a:r>
            <a:r>
              <a:rPr lang="en-US" sz="1600" b="1" dirty="0">
                <a:latin typeface="Courier New" pitchFamily="49" charset="0"/>
              </a:rPr>
              <a:t> Load(</a:t>
            </a:r>
            <a:r>
              <a:rPr lang="en-US" sz="1600" b="1" dirty="0">
                <a:solidFill>
                  <a:srgbClr val="000099"/>
                </a:solidFill>
                <a:latin typeface="Courier New" pitchFamily="49" charset="0"/>
              </a:rPr>
              <a:t>object</a:t>
            </a:r>
            <a:r>
              <a:rPr lang="en-US" sz="1600" b="1" dirty="0">
                <a:latin typeface="Courier New" pitchFamily="49" charset="0"/>
              </a:rPr>
              <a:t> id) { ...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r>
              <a:rPr lang="en-US" sz="1600" b="1" dirty="0">
                <a:solidFill>
                  <a:srgbClr val="FF0000"/>
                </a:solidFill>
                <a:latin typeface="Courier New" pitchFamily="49" charset="0"/>
              </a:rPr>
              <a:t>private</a:t>
            </a:r>
            <a:r>
              <a:rPr lang="en-US" sz="1600" b="1" dirty="0">
                <a:latin typeface="Courier New" pitchFamily="49" charset="0"/>
              </a:rPr>
              <a:t> </a:t>
            </a:r>
            <a:r>
              <a:rPr lang="en-US" sz="1600" b="1" dirty="0">
                <a:solidFill>
                  <a:srgbClr val="000099"/>
                </a:solidFill>
                <a:latin typeface="Courier New" pitchFamily="49" charset="0"/>
              </a:rPr>
              <a:t>void</a:t>
            </a:r>
            <a:r>
              <a:rPr lang="en-US" sz="1600" b="1" dirty="0">
                <a:latin typeface="Courier New" pitchFamily="49" charset="0"/>
              </a:rPr>
              <a:t> </a:t>
            </a:r>
            <a:r>
              <a:rPr lang="en-US" sz="1600" b="1" dirty="0" err="1">
                <a:latin typeface="Courier New" pitchFamily="49" charset="0"/>
              </a:rPr>
              <a:t>LogOperation</a:t>
            </a:r>
            <a:r>
              <a:rPr lang="en-US" sz="1600" b="1" dirty="0">
                <a:latin typeface="Courier New" pitchFamily="49" charset="0"/>
              </a:rPr>
              <a:t>(</a:t>
            </a:r>
            <a:r>
              <a:rPr lang="en-US" sz="1600" b="1" dirty="0">
                <a:solidFill>
                  <a:srgbClr val="000099"/>
                </a:solidFill>
                <a:latin typeface="Courier New" pitchFamily="49" charset="0"/>
              </a:rPr>
              <a:t>string</a:t>
            </a:r>
            <a:r>
              <a:rPr lang="en-US" sz="1600" b="1" dirty="0">
                <a:latin typeface="Courier New" pitchFamily="49" charset="0"/>
              </a:rPr>
              <a:t> op, </a:t>
            </a:r>
            <a:r>
              <a:rPr lang="en-US" sz="1600" b="1" dirty="0">
                <a:solidFill>
                  <a:srgbClr val="000099"/>
                </a:solidFill>
                <a:latin typeface="Courier New" pitchFamily="49" charset="0"/>
              </a:rPr>
              <a:t>object</a:t>
            </a:r>
            <a:r>
              <a:rPr lang="en-US" sz="1600" b="1" dirty="0">
                <a:latin typeface="Courier New" pitchFamily="49" charset="0"/>
              </a:rPr>
              <a:t> </a:t>
            </a:r>
            <a:r>
              <a:rPr lang="en-US" sz="1600" b="1" dirty="0" err="1">
                <a:latin typeface="Courier New" pitchFamily="49" charset="0"/>
              </a:rPr>
              <a:t>parms</a:t>
            </a: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 ... }</a:t>
            </a:r>
          </a:p>
          <a:p>
            <a:pPr>
              <a:lnSpc>
                <a:spcPct val="80000"/>
              </a:lnSpc>
              <a:buFont typeface="Wingdings" pitchFamily="2" charset="2"/>
              <a:buNone/>
            </a:pPr>
            <a:r>
              <a:rPr lang="en-US" sz="1600" b="1" dirty="0">
                <a:latin typeface="Courier New" pitchFamily="49" charset="0"/>
              </a:rPr>
              <a:t>	}</a:t>
            </a:r>
          </a:p>
        </p:txBody>
      </p:sp>
      <p:sp>
        <p:nvSpPr>
          <p:cNvPr id="6" name="Slide Number Placeholder 4"/>
          <p:cNvSpPr>
            <a:spLocks noGrp="1"/>
          </p:cNvSpPr>
          <p:nvPr>
            <p:ph type="sldNum" sz="quarter" idx="12"/>
          </p:nvPr>
        </p:nvSpPr>
        <p:spPr/>
        <p:txBody>
          <a:bodyPr>
            <a:normAutofit fontScale="77500" lnSpcReduction="20000"/>
          </a:bodyPr>
          <a:lstStyle/>
          <a:p>
            <a:fld id="{6DEDDB8E-C650-428B-B63F-808F0966FF3D}" type="slidenum">
              <a:rPr lang="en-US" altLang="en-US"/>
              <a:pPr/>
              <a:t>8</a:t>
            </a:fld>
            <a:endParaRPr lang="en-US" altLang="en-US"/>
          </a:p>
          <a:p>
            <a:r>
              <a:rPr lang="en-US" altLang="en-US"/>
              <a:t>ISEP/IPP</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121398786"/>
      </p:ext>
    </p:extLst>
  </p:cSld>
  <p:clrMapOvr>
    <a:masterClrMapping/>
  </p:clrMapOvr>
  <mc:AlternateContent xmlns:mc="http://schemas.openxmlformats.org/markup-compatibility/2006">
    <mc:Choice xmlns:p14="http://schemas.microsoft.com/office/powerpoint/2010/main" Requires="p14">
      <p:transition spd="slow" p14:dur="2000" advTm="55215"/>
    </mc:Choice>
    <mc:Fallback>
      <p:transition spd="slow" advTm="55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0274" name="Rectangle 2"/>
          <p:cNvSpPr>
            <a:spLocks noGrp="1" noChangeArrowheads="1"/>
          </p:cNvSpPr>
          <p:nvPr>
            <p:ph type="title"/>
          </p:nvPr>
        </p:nvSpPr>
        <p:spPr/>
        <p:txBody>
          <a:bodyPr/>
          <a:lstStyle/>
          <a:p>
            <a:r>
              <a:rPr lang="pt-PT" dirty="0"/>
              <a:t>Exemplo </a:t>
            </a:r>
            <a:r>
              <a:rPr lang="pt-PT" dirty="0" smtClean="0"/>
              <a:t>(4)</a:t>
            </a:r>
            <a:endParaRPr lang="en-US" dirty="0"/>
          </a:p>
        </p:txBody>
      </p:sp>
      <p:sp>
        <p:nvSpPr>
          <p:cNvPr id="1590276" name="Rectangle 4"/>
          <p:cNvSpPr>
            <a:spLocks noGrp="1" noChangeArrowheads="1"/>
          </p:cNvSpPr>
          <p:nvPr>
            <p:ph idx="1"/>
          </p:nvPr>
        </p:nvSpPr>
        <p:spPr>
          <a:xfrm>
            <a:off x="539552" y="1719263"/>
            <a:ext cx="7561262" cy="4949825"/>
          </a:xfrm>
        </p:spPr>
        <p:txBody>
          <a:bodyPr/>
          <a:lstStyle/>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class</a:t>
            </a:r>
            <a:r>
              <a:rPr lang="en-US" sz="1600" b="1" dirty="0">
                <a:latin typeface="Courier New" pitchFamily="49" charset="0"/>
              </a:rPr>
              <a:t> </a:t>
            </a:r>
            <a:r>
              <a:rPr lang="en-US" sz="1600" b="1" dirty="0" err="1">
                <a:latin typeface="Courier New" pitchFamily="49" charset="0"/>
              </a:rPr>
              <a:t>TesteDecorator</a:t>
            </a:r>
            <a:endParaRPr lang="en-US" sz="1600" b="1" dirty="0">
              <a:solidFill>
                <a:srgbClr val="000099"/>
              </a:solidFill>
              <a:latin typeface="Courier New" pitchFamily="49" charset="0"/>
            </a:endParaRP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a:solidFill>
                  <a:srgbClr val="000099"/>
                </a:solidFill>
                <a:latin typeface="Courier New" pitchFamily="49" charset="0"/>
              </a:rPr>
              <a:t>public void</a:t>
            </a:r>
            <a:r>
              <a:rPr lang="en-US" sz="1600" b="1" dirty="0">
                <a:latin typeface="Courier New" pitchFamily="49" charset="0"/>
              </a:rPr>
              <a:t> </a:t>
            </a:r>
            <a:r>
              <a:rPr lang="en-US" sz="1600" b="1" dirty="0" err="1">
                <a:latin typeface="Courier New" pitchFamily="49" charset="0"/>
              </a:rPr>
              <a:t>Teste</a:t>
            </a:r>
            <a:r>
              <a:rPr lang="en-US" sz="1600" b="1" dirty="0">
                <a:latin typeface="Courier New" pitchFamily="49" charset="0"/>
              </a:rPr>
              <a:t>()</a:t>
            </a: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r>
              <a:rPr lang="en-US" sz="1600" b="1" dirty="0" err="1">
                <a:latin typeface="Courier New" pitchFamily="49" charset="0"/>
              </a:rPr>
              <a:t>IAcessoDados</a:t>
            </a:r>
            <a:r>
              <a:rPr lang="en-US" sz="1600" b="1" dirty="0">
                <a:latin typeface="Courier New" pitchFamily="49" charset="0"/>
              </a:rPr>
              <a:t> da = </a:t>
            </a:r>
            <a:r>
              <a:rPr lang="en-US" sz="1600" b="1" dirty="0">
                <a:solidFill>
                  <a:srgbClr val="000099"/>
                </a:solidFill>
                <a:latin typeface="Courier New" pitchFamily="49" charset="0"/>
              </a:rPr>
              <a:t>new</a:t>
            </a:r>
            <a:r>
              <a:rPr lang="en-US" sz="1600" b="1" dirty="0">
                <a:latin typeface="Courier New" pitchFamily="49" charset="0"/>
              </a:rPr>
              <a:t> </a:t>
            </a:r>
            <a:r>
              <a:rPr lang="en-US" sz="1600" b="1" dirty="0" err="1">
                <a:latin typeface="Courier New" pitchFamily="49" charset="0"/>
              </a:rPr>
              <a:t>PessoaAcessoDados</a:t>
            </a:r>
            <a:r>
              <a:rPr lang="en-US" sz="1600" b="1" dirty="0">
                <a:latin typeface="Courier New" pitchFamily="49" charset="0"/>
              </a:rPr>
              <a:t>();</a:t>
            </a:r>
          </a:p>
          <a:p>
            <a:pPr>
              <a:lnSpc>
                <a:spcPct val="80000"/>
              </a:lnSpc>
              <a:buFont typeface="Wingdings" pitchFamily="2" charset="2"/>
              <a:buNone/>
            </a:pPr>
            <a:r>
              <a:rPr lang="en-US" sz="1600" b="1" dirty="0">
                <a:latin typeface="Courier New" pitchFamily="49" charset="0"/>
              </a:rPr>
              <a:t>			</a:t>
            </a:r>
            <a:r>
              <a:rPr lang="en-US" sz="1600" b="1" dirty="0" err="1">
                <a:latin typeface="Courier New" pitchFamily="49" charset="0"/>
              </a:rPr>
              <a:t>IAcessoDados</a:t>
            </a:r>
            <a:r>
              <a:rPr lang="en-US" sz="1600" b="1" dirty="0">
                <a:latin typeface="Courier New" pitchFamily="49" charset="0"/>
              </a:rPr>
              <a:t> </a:t>
            </a:r>
            <a:r>
              <a:rPr lang="en-US" sz="1600" b="1" dirty="0" err="1">
                <a:latin typeface="Courier New" pitchFamily="49" charset="0"/>
              </a:rPr>
              <a:t>dec</a:t>
            </a:r>
            <a:r>
              <a:rPr lang="en-US" sz="1600" b="1" dirty="0">
                <a:latin typeface="Courier New" pitchFamily="49" charset="0"/>
              </a:rPr>
              <a:t> = </a:t>
            </a:r>
            <a:r>
              <a:rPr lang="en-US" sz="1600" b="1" dirty="0">
                <a:solidFill>
                  <a:srgbClr val="000099"/>
                </a:solidFill>
                <a:latin typeface="Courier New" pitchFamily="49" charset="0"/>
              </a:rPr>
              <a:t>new</a:t>
            </a:r>
            <a:r>
              <a:rPr lang="en-US" sz="1600" b="1" dirty="0">
                <a:latin typeface="Courier New" pitchFamily="49" charset="0"/>
              </a:rPr>
              <a:t> </a:t>
            </a:r>
            <a:r>
              <a:rPr lang="en-US" sz="1600" b="1" dirty="0" err="1">
                <a:latin typeface="Courier New" pitchFamily="49" charset="0"/>
              </a:rPr>
              <a:t>LoggingDecorator</a:t>
            </a:r>
            <a:r>
              <a:rPr lang="en-US" sz="1600" b="1" dirty="0">
                <a:latin typeface="Courier New" pitchFamily="49" charset="0"/>
              </a:rPr>
              <a:t>(</a:t>
            </a:r>
            <a:r>
              <a:rPr lang="en-US" sz="1600" b="1" dirty="0">
                <a:solidFill>
                  <a:srgbClr val="FF0000"/>
                </a:solidFill>
                <a:latin typeface="Courier New" pitchFamily="49" charset="0"/>
              </a:rPr>
              <a:t>da</a:t>
            </a:r>
            <a:r>
              <a:rPr lang="en-US" sz="1600" b="1" dirty="0">
                <a:latin typeface="Courier New" pitchFamily="49" charset="0"/>
              </a:rPr>
              <a:t>);</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endParaRPr lang="en-US" sz="1600" b="1" dirty="0">
              <a:latin typeface="Courier New" pitchFamily="49" charset="0"/>
            </a:endParaRPr>
          </a:p>
          <a:p>
            <a:pPr>
              <a:lnSpc>
                <a:spcPct val="80000"/>
              </a:lnSpc>
              <a:buFont typeface="Wingdings" pitchFamily="2" charset="2"/>
              <a:buNone/>
            </a:pPr>
            <a:r>
              <a:rPr lang="en-US" sz="1600" b="1" dirty="0">
                <a:latin typeface="Courier New" pitchFamily="49" charset="0"/>
              </a:rPr>
              <a:t>			// use</a:t>
            </a:r>
          </a:p>
          <a:p>
            <a:pPr>
              <a:lnSpc>
                <a:spcPct val="80000"/>
              </a:lnSpc>
              <a:buFont typeface="Wingdings" pitchFamily="2" charset="2"/>
              <a:buNone/>
            </a:pPr>
            <a:r>
              <a:rPr lang="en-US" sz="1600" b="1" dirty="0">
                <a:latin typeface="Courier New" pitchFamily="49" charset="0"/>
              </a:rPr>
              <a:t>			</a:t>
            </a:r>
            <a:r>
              <a:rPr lang="en-US" sz="1600" b="1" dirty="0" err="1">
                <a:solidFill>
                  <a:srgbClr val="FF0000"/>
                </a:solidFill>
                <a:latin typeface="Courier New" pitchFamily="49" charset="0"/>
              </a:rPr>
              <a:t>dec</a:t>
            </a:r>
            <a:r>
              <a:rPr lang="en-US" sz="1600" b="1" dirty="0" err="1">
                <a:latin typeface="Courier New" pitchFamily="49" charset="0"/>
              </a:rPr>
              <a:t>.Insert</a:t>
            </a:r>
            <a:r>
              <a:rPr lang="en-US" sz="1600" b="1" dirty="0">
                <a:latin typeface="Courier New" pitchFamily="49" charset="0"/>
              </a:rPr>
              <a:t>(...);</a:t>
            </a: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p>
          <a:p>
            <a:pPr>
              <a:lnSpc>
                <a:spcPct val="80000"/>
              </a:lnSpc>
              <a:buFont typeface="Wingdings" pitchFamily="2" charset="2"/>
              <a:buNone/>
            </a:pPr>
            <a:r>
              <a:rPr lang="en-US" sz="1600" b="1" dirty="0">
                <a:latin typeface="Courier New" pitchFamily="49" charset="0"/>
              </a:rPr>
              <a:t>	}</a:t>
            </a:r>
          </a:p>
        </p:txBody>
      </p:sp>
      <p:sp>
        <p:nvSpPr>
          <p:cNvPr id="6" name="Slide Number Placeholder 4"/>
          <p:cNvSpPr>
            <a:spLocks noGrp="1"/>
          </p:cNvSpPr>
          <p:nvPr>
            <p:ph type="sldNum" sz="quarter" idx="12"/>
          </p:nvPr>
        </p:nvSpPr>
        <p:spPr/>
        <p:txBody>
          <a:bodyPr>
            <a:normAutofit fontScale="77500" lnSpcReduction="20000"/>
          </a:bodyPr>
          <a:lstStyle/>
          <a:p>
            <a:fld id="{B9D05CE7-8C0F-4B19-94F3-0E5D4AF9014E}" type="slidenum">
              <a:rPr lang="en-US" altLang="en-US"/>
              <a:pPr/>
              <a:t>9</a:t>
            </a:fld>
            <a:endParaRPr lang="en-US" altLang="en-US"/>
          </a:p>
          <a:p>
            <a:r>
              <a:rPr lang="en-US" altLang="en-US"/>
              <a:t>ISEP/IPP</a:t>
            </a:r>
          </a:p>
        </p:txBody>
      </p:sp>
      <p:sp>
        <p:nvSpPr>
          <p:cNvPr id="2" name="Rounded Rectangular Callout 1"/>
          <p:cNvSpPr/>
          <p:nvPr/>
        </p:nvSpPr>
        <p:spPr>
          <a:xfrm>
            <a:off x="6444208" y="2118333"/>
            <a:ext cx="1512168" cy="612648"/>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PT" dirty="0" err="1"/>
              <a:t>Hide</a:t>
            </a:r>
            <a:r>
              <a:rPr lang="pt-PT" dirty="0"/>
              <a:t> </a:t>
            </a:r>
            <a:r>
              <a:rPr lang="pt-PT" dirty="0" err="1"/>
              <a:t>behind</a:t>
            </a:r>
            <a:r>
              <a:rPr lang="pt-PT" dirty="0"/>
              <a:t> a </a:t>
            </a:r>
            <a:r>
              <a:rPr lang="pt-PT" dirty="0" err="1"/>
              <a:t>Factory</a:t>
            </a:r>
            <a:endParaRPr lang="pt-PT"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440738" y="6154738"/>
            <a:ext cx="487362" cy="487362"/>
          </a:xfrm>
          <a:prstGeom prst="rect">
            <a:avLst/>
          </a:prstGeom>
        </p:spPr>
      </p:pic>
    </p:spTree>
    <p:custDataLst>
      <p:tags r:id="rId1"/>
    </p:custDataLst>
    <p:extLst>
      <p:ext uri="{BB962C8B-B14F-4D97-AF65-F5344CB8AC3E}">
        <p14:creationId xmlns:p14="http://schemas.microsoft.com/office/powerpoint/2010/main" val="3841797643"/>
      </p:ext>
    </p:extLst>
  </p:cSld>
  <p:clrMapOvr>
    <a:masterClrMapping/>
  </p:clrMapOvr>
  <mc:AlternateContent xmlns:mc="http://schemas.openxmlformats.org/markup-compatibility/2006">
    <mc:Choice xmlns:p14="http://schemas.microsoft.com/office/powerpoint/2010/main" Requires="p14">
      <p:transition spd="slow" p14:dur="2000" advTm="56039"/>
    </mc:Choice>
    <mc:Fallback>
      <p:transition spd="slow" advTm="56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
                </p:tgtEl>
              </p:cMediaNode>
            </p:audio>
          </p:childTnLst>
        </p:cTn>
      </p:par>
    </p:tnLst>
    <p:bldLst>
      <p:bldP spid="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5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y ISEP (Paulo Sousa)">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my ISEP (Paulo Sousa)</Template>
  <TotalTime>13041</TotalTime>
  <Words>497</Words>
  <Application>Microsoft Office PowerPoint</Application>
  <PresentationFormat>On-screen Show (4:3)</PresentationFormat>
  <Paragraphs>214</Paragraphs>
  <Slides>16</Slides>
  <Notes>3</Notes>
  <HiddenSlides>1</HiddenSlides>
  <MMClips>15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Corbel</vt:lpstr>
      <vt:lpstr>Courier New</vt:lpstr>
      <vt:lpstr>Wingdings</vt:lpstr>
      <vt:lpstr>Wingdings 2</vt:lpstr>
      <vt:lpstr>Wingdings 3</vt:lpstr>
      <vt:lpstr>my ISEP (Paulo Sousa)</vt:lpstr>
      <vt:lpstr>Princípios de Design OO: Extensão &amp; modificação</vt:lpstr>
      <vt:lpstr>Como preparar o código para modificação?</vt:lpstr>
      <vt:lpstr>Decorator</vt:lpstr>
      <vt:lpstr>Decorator</vt:lpstr>
      <vt:lpstr>Participantes</vt:lpstr>
      <vt:lpstr>Exemplo (1): contexto</vt:lpstr>
      <vt:lpstr>Exemplo (2): problema</vt:lpstr>
      <vt:lpstr>Exemplo (3) : solução</vt:lpstr>
      <vt:lpstr>Exemplo (4)</vt:lpstr>
      <vt:lpstr>Exemplo (5): evolução</vt:lpstr>
      <vt:lpstr>Decorator </vt:lpstr>
      <vt:lpstr>Exemplo (6) : solução</vt:lpstr>
      <vt:lpstr>Exemplo (7): solução</vt:lpstr>
      <vt:lpstr>PowerPoint Presentation</vt:lpstr>
      <vt:lpstr>Sterotypical architecture</vt:lpstr>
      <vt:lpstr>Bibliografia</vt:lpstr>
    </vt:vector>
  </TitlesOfParts>
  <Company>ISEP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General Responsability Assignment Software Patterns</dc:title>
  <dc:creator>Paulo Gandra de Sousa</dc:creator>
  <cp:lastModifiedBy>Sousa Paulo</cp:lastModifiedBy>
  <cp:revision>517</cp:revision>
  <cp:lastPrinted>2012-03-12T14:44:00Z</cp:lastPrinted>
  <dcterms:created xsi:type="dcterms:W3CDTF">2009-02-18T16:11:40Z</dcterms:created>
  <dcterms:modified xsi:type="dcterms:W3CDTF">2020-04-26T10:55:38Z</dcterms:modified>
</cp:coreProperties>
</file>

<file path=docProps/thumbnail.jpeg>
</file>